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87" r:id="rId2"/>
    <p:sldId id="263" r:id="rId3"/>
    <p:sldId id="257" r:id="rId4"/>
    <p:sldId id="260" r:id="rId5"/>
    <p:sldId id="310" r:id="rId6"/>
    <p:sldId id="311" r:id="rId7"/>
    <p:sldId id="285" r:id="rId8"/>
    <p:sldId id="288" r:id="rId9"/>
    <p:sldId id="312" r:id="rId10"/>
    <p:sldId id="259" r:id="rId11"/>
    <p:sldId id="258" r:id="rId12"/>
    <p:sldId id="313" r:id="rId13"/>
    <p:sldId id="267" r:id="rId14"/>
    <p:sldId id="266" r:id="rId15"/>
    <p:sldId id="265" r:id="rId16"/>
    <p:sldId id="293" r:id="rId17"/>
    <p:sldId id="294" r:id="rId18"/>
    <p:sldId id="297" r:id="rId19"/>
    <p:sldId id="295" r:id="rId20"/>
    <p:sldId id="296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290" r:id="rId34"/>
    <p:sldId id="27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helmer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3" autoAdjust="0"/>
    <p:restoredTop sz="94717" autoAdjust="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5FB2C-8E81-41AB-8C9C-22C3858F9E1C}" type="datetimeFigureOut">
              <a:rPr lang="en-US" smtClean="0"/>
              <a:t>6/26/2019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D3BA4-243C-4311-90C1-0495FCB8F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1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AD3BA4-243C-4311-90C1-0495FCB8FA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10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43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588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505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52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74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72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53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63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28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64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E6C-FDB0-498D-AD52-9259251539A9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buyindianainvest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wbecompliance@idoa.in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n.gov/idoa/mwbe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idoa/mwbe/2743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Indianaveteranspreference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.gov/idoa/2862.htm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.gov/osdb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mwbecompliance@idoa.in.gov?subject=Pay%20Audit%20Inquiry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http://www.in.gov/idoa/mwbe/payaudit.htm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.gov/idoa/2862.htm" TargetMode="External"/><Relationship Id="rId3" Type="http://schemas.openxmlformats.org/officeDocument/2006/relationships/hyperlink" Target="http://www.in.gov/idoa/3643.htm" TargetMode="External"/><Relationship Id="rId7" Type="http://schemas.openxmlformats.org/officeDocument/2006/relationships/hyperlink" Target="http://www.in.gov/idoa/2352.ht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.gov/idoa/3106.htm" TargetMode="External"/><Relationship Id="rId5" Type="http://schemas.openxmlformats.org/officeDocument/2006/relationships/hyperlink" Target="http://www.in.gov/sos" TargetMode="External"/><Relationship Id="rId10" Type="http://schemas.openxmlformats.org/officeDocument/2006/relationships/hyperlink" Target="http://www.in.gov/idoa/2354.htm" TargetMode="External"/><Relationship Id="rId4" Type="http://schemas.openxmlformats.org/officeDocument/2006/relationships/hyperlink" Target="http://www.in.gov/idoa/2464.htm" TargetMode="External"/><Relationship Id="rId9" Type="http://schemas.openxmlformats.org/officeDocument/2006/relationships/hyperlink" Target="https://www.vip.vetbiz.va.gov/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09600" y="149191"/>
            <a:ext cx="77724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Indiana Department of Administration</a:t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On Behalf Of:</a:t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anose="02020404030301010803" pitchFamily="18" charset="0"/>
              </a:rPr>
              <a:t>Indiana’s Auditor of State (AOS), State Personnel Department (SPD) and the Indiana Office of Technology (IOT)</a:t>
            </a:r>
            <a:r>
              <a:rPr lang="en-US" sz="2000" dirty="0">
                <a:latin typeface="Garamond" panose="02020404030301010803" pitchFamily="18" charset="0"/>
              </a:rPr>
              <a:t/>
            </a:r>
            <a:br>
              <a:rPr lang="en-US" sz="2000" dirty="0">
                <a:latin typeface="Garamond" panose="02020404030301010803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Request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for Proposal </a:t>
            </a: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19-105</a:t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b="1" dirty="0">
                <a:latin typeface="Garamond" panose="02020404030301010803" pitchFamily="18" charset="0"/>
              </a:rPr>
              <a:t>Modernize the Human Resources and Payroll Business Processes and Technologies</a:t>
            </a:r>
            <a:br>
              <a:rPr lang="en-US" sz="2000" b="1" dirty="0">
                <a:latin typeface="Garamond" panose="02020404030301010803" pitchFamily="18" charset="0"/>
              </a:rPr>
            </a:br>
            <a:r>
              <a:rPr lang="en-US" sz="2000" b="1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Pre-Proposal 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Conference</a:t>
            </a:r>
            <a:br>
              <a:rPr lang="en-US" sz="2000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June 25, 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2019</a:t>
            </a:r>
            <a:br>
              <a:rPr lang="en-US" sz="2000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>
                <a:latin typeface="Garamond" pitchFamily="18" charset="0"/>
                <a:cs typeface="Times New Roman" pitchFamily="18" charset="0"/>
              </a:rPr>
              <a:t>10:00 AM</a:t>
            </a:r>
            <a:br>
              <a:rPr lang="en-US" sz="2000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>
                <a:latin typeface="Garamond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Garamond" pitchFamily="18" charset="0"/>
                <a:cs typeface="Times New Roman" pitchFamily="18" charset="0"/>
              </a:rPr>
            </a:br>
            <a:r>
              <a:rPr lang="en-US" sz="2000" dirty="0" smtClean="0">
                <a:latin typeface="Garamond" pitchFamily="18" charset="0"/>
                <a:cs typeface="Times New Roman" pitchFamily="18" charset="0"/>
              </a:rPr>
              <a:t>Mark Hempel</a:t>
            </a:r>
            <a:endParaRPr lang="en-US" sz="20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F0A075BF-C863-4DE0-8642-301C1B4F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08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0348" y="5638800"/>
            <a:ext cx="1098061" cy="1194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Garamond" pitchFamily="18" charset="0"/>
              </a:rPr>
              <a:t>Business Proposal</a:t>
            </a:r>
            <a:br>
              <a:rPr lang="en-US" b="1" dirty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E)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1"/>
            <a:ext cx="8229600" cy="4648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200" dirty="0">
                <a:latin typeface="Garamond" panose="02020404030301010803" pitchFamily="18" charset="0"/>
              </a:rPr>
              <a:t>Company Financial Information (Section 2.3.3)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Confidential information must be kept separate from the proposal in both hard and soft copy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lvl="0"/>
            <a:r>
              <a:rPr lang="en-US" sz="2200" dirty="0">
                <a:latin typeface="Garamond" panose="02020404030301010803" pitchFamily="18" charset="0"/>
              </a:rPr>
              <a:t>References (Section 2.3.6)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Respondent should include clients that closely match the scope and complexity of the services requested in the RFP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 smtClean="0">
              <a:latin typeface="Garamond" pitchFamily="18" charset="0"/>
            </a:endParaRP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Co</a:t>
            </a:r>
            <a:r>
              <a:rPr lang="en-US" sz="2200" dirty="0">
                <a:latin typeface="Garamond" panose="02020404030301010803" pitchFamily="18" charset="0"/>
              </a:rPr>
              <a:t>ntract Terms &amp; Conditions (Section 2.3.5 of RFP and 2.3.15 of Business Proposal)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Respondent should review the Preliminary State contract and note exceptions to State mandatory and non-mandatory clauses within Section 2.3.15 of the Business Proposal</a:t>
            </a:r>
          </a:p>
          <a:p>
            <a:pPr lvl="1">
              <a:lnSpc>
                <a:spcPct val="80000"/>
              </a:lnSpc>
            </a:pPr>
            <a:endParaRPr lang="en-US" sz="1600" b="1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582697"/>
            <a:ext cx="1071563" cy="116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Garamond" pitchFamily="18" charset="0"/>
              </a:rPr>
              <a:t>Technical Proposal</a:t>
            </a:r>
            <a:r>
              <a:rPr lang="en-US" dirty="0">
                <a:latin typeface="Garamond" pitchFamily="18" charset="0"/>
              </a:rPr>
              <a:t/>
            </a:r>
            <a:br>
              <a:rPr lang="en-US" dirty="0">
                <a:latin typeface="Garamond" pitchFamily="18" charset="0"/>
              </a:rPr>
            </a:br>
            <a:r>
              <a:rPr lang="en-US" sz="2400" dirty="0">
                <a:latin typeface="Garamond" pitchFamily="18" charset="0"/>
              </a:rPr>
              <a:t>(Attachment F)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15269"/>
            <a:ext cx="8686800" cy="4428332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latin typeface="Garamond" panose="02020404030301010803" pitchFamily="18" charset="0"/>
              </a:rPr>
              <a:t>Please use the Templates and Workbooks we have provided for you.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Technical Requirements Workbook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Functional Requirements Workbook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Project Related Workbook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Approach Template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Project Plan Template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Staffing Plan Template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Statement of Work Template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Future-State Process Definition Template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Where appropriate, supporting documentation may be referenced by a page and paragraph number, and including the applicable ID number from the template.</a:t>
            </a:r>
          </a:p>
          <a:p>
            <a:pPr>
              <a:buFontTx/>
              <a:buNone/>
            </a:pPr>
            <a:endParaRPr lang="en-US" sz="2400" dirty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499798"/>
            <a:ext cx="1147763" cy="124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98167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latin typeface="Garamond" panose="02020404030301010803" pitchFamily="18" charset="0"/>
              </a:rPr>
              <a:t>The cost proposal is designed to capture significant cost detail by phase, month, project milestone and service provider where appropriate.</a:t>
            </a:r>
          </a:p>
          <a:p>
            <a:pPr lvl="1"/>
            <a:r>
              <a:rPr lang="en-US" sz="2200" dirty="0">
                <a:latin typeface="Garamond" panose="02020404030301010803" pitchFamily="18" charset="0"/>
              </a:rPr>
              <a:t>Cost Summary Detail</a:t>
            </a:r>
          </a:p>
          <a:p>
            <a:pPr lvl="2"/>
            <a:r>
              <a:rPr lang="en-US" sz="1600" dirty="0">
                <a:latin typeface="Garamond" panose="02020404030301010803" pitchFamily="18" charset="0"/>
              </a:rPr>
              <a:t>Implementation Services and Products</a:t>
            </a:r>
          </a:p>
          <a:p>
            <a:pPr lvl="2"/>
            <a:r>
              <a:rPr lang="en-US" sz="1600" dirty="0">
                <a:latin typeface="Garamond" panose="02020404030301010803" pitchFamily="18" charset="0"/>
              </a:rPr>
              <a:t>Implementation Maintenance Services and Products</a:t>
            </a:r>
          </a:p>
          <a:p>
            <a:pPr lvl="2"/>
            <a:r>
              <a:rPr lang="en-US" sz="1600" dirty="0">
                <a:latin typeface="Garamond" panose="02020404030301010803" pitchFamily="18" charset="0"/>
              </a:rPr>
              <a:t>Post-Implementation Maintenance Services and Products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Payment Schedule Detail</a:t>
            </a:r>
          </a:p>
          <a:p>
            <a:pPr lvl="2"/>
            <a:r>
              <a:rPr lang="en-US" sz="1600" dirty="0">
                <a:latin typeface="Garamond" panose="02020404030301010803" pitchFamily="18" charset="0"/>
              </a:rPr>
              <a:t>By month based on project plan milestones</a:t>
            </a:r>
          </a:p>
          <a:p>
            <a:pPr>
              <a:spcBef>
                <a:spcPts val="1800"/>
              </a:spcBef>
            </a:pPr>
            <a:r>
              <a:rPr lang="en-US" sz="2200" dirty="0">
                <a:latin typeface="Garamond" pitchFamily="18" charset="0"/>
              </a:rPr>
              <a:t>Cost proposal detail must be aligned and consistent with appropriate detail in the business and technical proposals.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aramond" pitchFamily="18" charset="0"/>
              </a:rPr>
              <a:t>Cost Proposal</a:t>
            </a:r>
            <a:br>
              <a:rPr lang="en-US" b="1" dirty="0">
                <a:latin typeface="Garamond" pitchFamily="18" charset="0"/>
              </a:rPr>
            </a:br>
            <a:r>
              <a:rPr lang="en-US" sz="2400" dirty="0">
                <a:latin typeface="Garamond" pitchFamily="18" charset="0"/>
              </a:rPr>
              <a:t>(Attachment D)</a:t>
            </a:r>
            <a:endParaRPr lang="en-US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53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7685" y="5486400"/>
            <a:ext cx="116007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en-US" b="1" dirty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400" dirty="0">
                <a:latin typeface="Garamond" pitchFamily="18" charset="0"/>
              </a:rPr>
              <a:t>Buy Indiana, Business Proposal (2.3.14)</a:t>
            </a:r>
          </a:p>
          <a:p>
            <a:pPr lvl="1" eaLnBrk="1" hangingPunct="1"/>
            <a:r>
              <a:rPr lang="en-US" sz="2400" dirty="0">
                <a:latin typeface="Garamond" pitchFamily="18" charset="0"/>
              </a:rPr>
              <a:t>Status shall be finalized by proposal due date</a:t>
            </a:r>
          </a:p>
          <a:p>
            <a:pPr lvl="1" eaLnBrk="1" hangingPunct="1"/>
            <a:r>
              <a:rPr lang="en-US" sz="2400" dirty="0">
                <a:latin typeface="Garamond" pitchFamily="18" charset="0"/>
              </a:rPr>
              <a:t>5 definitions, details provided in Business Proposal</a:t>
            </a:r>
          </a:p>
          <a:p>
            <a:pPr lvl="1"/>
            <a:r>
              <a:rPr lang="en-US" sz="2400" b="1" dirty="0">
                <a:latin typeface="Garamond" panose="02020404030301010803" pitchFamily="18" charset="0"/>
              </a:rPr>
              <a:t>Email confirmation included in proposal from </a:t>
            </a:r>
            <a:r>
              <a:rPr lang="en-US" sz="2400" b="1" u="sng" dirty="0">
                <a:latin typeface="Garamond" panose="02020404030301010803" pitchFamily="18" charset="0"/>
                <a:hlinkClick r:id="rId3"/>
              </a:rPr>
              <a:t>buyindianainvest@idoa.in.gov</a:t>
            </a:r>
            <a:r>
              <a:rPr lang="en-US" sz="2400" b="1" u="sng" dirty="0">
                <a:latin typeface="Garamond" panose="02020404030301010803" pitchFamily="18" charset="0"/>
              </a:rPr>
              <a:t> </a:t>
            </a:r>
            <a:r>
              <a:rPr lang="en-US" sz="2400" b="1" dirty="0">
                <a:latin typeface="Garamond" panose="02020404030301010803" pitchFamily="18" charset="0"/>
              </a:rPr>
              <a:t>(See section 2.7)</a:t>
            </a:r>
          </a:p>
          <a:p>
            <a:pPr lvl="2"/>
            <a:r>
              <a:rPr lang="en-US" sz="2000" b="1" u="sng" dirty="0">
                <a:latin typeface="Garamond" pitchFamily="18" charset="0"/>
              </a:rPr>
              <a:t>This is required for any of the 5 </a:t>
            </a:r>
            <a:r>
              <a:rPr lang="en-US" sz="2000" b="1" u="sng" dirty="0" smtClean="0">
                <a:latin typeface="Garamond" pitchFamily="18" charset="0"/>
              </a:rPr>
              <a:t>criteria</a:t>
            </a:r>
          </a:p>
          <a:p>
            <a:pPr marL="914400" lvl="2" indent="0">
              <a:buNone/>
            </a:pPr>
            <a:endParaRPr lang="en-US" sz="2000" dirty="0">
              <a:latin typeface="Garamond" pitchFamily="18" charset="0"/>
            </a:endParaRPr>
          </a:p>
          <a:p>
            <a:pPr eaLnBrk="1" hangingPunct="1"/>
            <a:r>
              <a:rPr lang="en-US" sz="2400" dirty="0">
                <a:latin typeface="Garamond" pitchFamily="18" charset="0"/>
              </a:rPr>
              <a:t>Indiana Economic Impact, Attachment C</a:t>
            </a:r>
          </a:p>
          <a:p>
            <a:pPr lvl="1" eaLnBrk="1" hangingPunct="1"/>
            <a:r>
              <a:rPr lang="en-US" sz="2400" dirty="0">
                <a:latin typeface="Garamond" pitchFamily="18" charset="0"/>
              </a:rPr>
              <a:t>Definition of FTE (Full-Time Equivalent)</a:t>
            </a:r>
          </a:p>
          <a:p>
            <a:pPr lvl="1" eaLnBrk="1" hangingPunct="1">
              <a:lnSpc>
                <a:spcPct val="125000"/>
              </a:lnSpc>
            </a:pPr>
            <a:r>
              <a:rPr lang="en-US" sz="2000" dirty="0">
                <a:latin typeface="Garamond" pitchFamily="18" charset="0"/>
              </a:rPr>
              <a:t>Example:  If a Respondent has 5 full time employees and is bidding on its 5</a:t>
            </a:r>
            <a:r>
              <a:rPr lang="en-US" sz="2000" baseline="30000" dirty="0">
                <a:latin typeface="Garamond" pitchFamily="18" charset="0"/>
              </a:rPr>
              <a:t>th</a:t>
            </a:r>
            <a:r>
              <a:rPr lang="en-US" sz="2000" dirty="0">
                <a:latin typeface="Garamond" pitchFamily="18" charset="0"/>
              </a:rPr>
              <a:t> contract, and all contracts get an equal amount of commitment from the employees then each employee commits 20% of his or her time to the new contract:</a:t>
            </a:r>
          </a:p>
          <a:p>
            <a:pPr lvl="2" eaLnBrk="1" hangingPunct="1">
              <a:lnSpc>
                <a:spcPct val="125000"/>
              </a:lnSpc>
            </a:pPr>
            <a:r>
              <a:rPr lang="en-US" sz="1600" dirty="0">
                <a:latin typeface="Garamond" pitchFamily="18" charset="0"/>
              </a:rPr>
              <a:t> 0.2 x 5 employees= 1 FTE.</a:t>
            </a:r>
          </a:p>
          <a:p>
            <a:pPr lvl="1" eaLnBrk="1" hangingPunct="1"/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latin typeface="Garamond" panose="02020404030301010803" pitchFamily="18" charset="0"/>
              </a:rPr>
              <a:t>Attachment D (Cost Proposal) must be returned in </a:t>
            </a:r>
            <a:r>
              <a:rPr lang="en-US" sz="2400" dirty="0" smtClean="0">
                <a:latin typeface="Garamond" panose="02020404030301010803" pitchFamily="18" charset="0"/>
              </a:rPr>
              <a:t>Excel</a:t>
            </a:r>
          </a:p>
          <a:p>
            <a:pPr marL="0" lv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Use the templates and workbooks provided for all </a:t>
            </a:r>
            <a:r>
              <a:rPr lang="en-US" sz="2400" dirty="0" smtClean="0">
                <a:latin typeface="Garamond" panose="02020404030301010803" pitchFamily="18" charset="0"/>
              </a:rPr>
              <a:t>answers</a:t>
            </a:r>
          </a:p>
          <a:p>
            <a:pPr marL="0" lv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Do not alter excel templates or workbooks except to add rows of detail where </a:t>
            </a:r>
            <a:r>
              <a:rPr lang="en-US" sz="2400" dirty="0" smtClean="0">
                <a:latin typeface="Garamond" panose="02020404030301010803" pitchFamily="18" charset="0"/>
              </a:rPr>
              <a:t>applicable</a:t>
            </a:r>
          </a:p>
          <a:p>
            <a:pPr marL="0" lv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Submit all questions using templates and workbooks provided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Garamond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582697"/>
            <a:ext cx="1071563" cy="116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Garamond" pitchFamily="18" charset="0"/>
              </a:rPr>
              <a:t>Proposal Evaluation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08830" y="1232972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latin typeface="Garamond" pitchFamily="18" charset="0"/>
              </a:rPr>
              <a:t>Summary of Evaluation Criteria: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972885"/>
              </p:ext>
            </p:extLst>
          </p:nvPr>
        </p:nvGraphicFramePr>
        <p:xfrm>
          <a:off x="457200" y="1752601"/>
          <a:ext cx="8229600" cy="3766065"/>
        </p:xfrm>
        <a:graphic>
          <a:graphicData uri="http://schemas.openxmlformats.org/drawingml/2006/table">
            <a:tbl>
              <a:tblPr/>
              <a:tblGrid>
                <a:gridCol w="49537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758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64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Criteria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6438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spc="-10" dirty="0">
                          <a:latin typeface="Garamond"/>
                          <a:ea typeface="Times New Roman"/>
                          <a:cs typeface="Calibri"/>
                        </a:rPr>
                        <a:t>Adherence to Mandatory Requirements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Pass/Fail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7445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Management Assessment/Quality (Business and Technical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52 available points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Garamond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7445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Cost (Cost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23 available points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Garamond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6438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Indiana Economic Impact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points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6438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Buy Indiana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points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93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Minority Business Enterprise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93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Women Business Enterprise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( 1 bonus point is available,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0615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Indiana Veteran</a:t>
                      </a:r>
                      <a:r>
                        <a:rPr lang="en-US" sz="1200" baseline="0" dirty="0">
                          <a:latin typeface="Garamond"/>
                          <a:ea typeface="Times New Roman"/>
                          <a:cs typeface="Calibri"/>
                        </a:rPr>
                        <a:t> Owned Small Business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Garamond"/>
                          <a:ea typeface="Times New Roman"/>
                          <a:cs typeface="Calibri"/>
                        </a:rPr>
                        <a:t>5 (1 bonus point is available, see Section 3.2.7)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Total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100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 (103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if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bonus awarded)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altLang="en-US" sz="1800" b="1" dirty="0">
                <a:latin typeface="Garamond" pitchFamily="18" charset="0"/>
              </a:rPr>
              <a:t>Mission/Vision </a:t>
            </a:r>
          </a:p>
          <a:p>
            <a:pPr lvl="1"/>
            <a:r>
              <a:rPr lang="en-US" altLang="en-US" sz="1800" dirty="0">
                <a:latin typeface="Garamond" pitchFamily="18" charset="0"/>
              </a:rPr>
              <a:t>Promote, monitor, and enforce the standards for certification of minority and women’s business enterprises.</a:t>
            </a:r>
          </a:p>
          <a:p>
            <a:pPr lvl="1"/>
            <a:r>
              <a:rPr lang="en-US" altLang="en-US" sz="1800" dirty="0">
                <a:latin typeface="Garamond" pitchFamily="18" charset="0"/>
              </a:rPr>
              <a:t>Provide equal opportunity to minority and women enterprises in the state’s procurement and contracting process.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Nondiscrimination and Antidiscrimination Laws</a:t>
            </a:r>
          </a:p>
          <a:p>
            <a:pPr lvl="1"/>
            <a:r>
              <a:rPr lang="en-US" sz="1800" dirty="0">
                <a:latin typeface="Garamond" pitchFamily="18" charset="0"/>
              </a:rPr>
              <a:t>Pursuant to Indiana Civil Rights Law, specifically IC §22-9-1-10, every state contract shall contain a provision requiring the contractor and subcontractors to not discriminate against any employee or applicant with respect to Protected Characteristics</a:t>
            </a:r>
          </a:p>
          <a:p>
            <a:pPr marL="397764" lvl="1" indent="0">
              <a:buNone/>
            </a:pPr>
            <a:endParaRPr lang="en-US" altLang="en-US" sz="2100" dirty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6" name="Picture 5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708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Phone: 317-232-3061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E-mail</a:t>
            </a:r>
            <a:r>
              <a:rPr lang="en-US" altLang="en-US" sz="1800" b="1" dirty="0">
                <a:latin typeface="Garamond" panose="02020404030301010803" pitchFamily="18" charset="0"/>
              </a:rPr>
              <a:t>:</a:t>
            </a:r>
            <a:r>
              <a:rPr lang="en-US" altLang="en-US" sz="1800" dirty="0">
                <a:latin typeface="Garamond" panose="02020404030301010803" pitchFamily="18" charset="0"/>
              </a:rPr>
              <a:t> </a:t>
            </a:r>
            <a:r>
              <a:rPr lang="en-US" altLang="en-US" sz="1800" dirty="0">
                <a:latin typeface="Garamond" panose="02020404030301010803" pitchFamily="18" charset="0"/>
                <a:hlinkClick r:id="rId3"/>
              </a:rPr>
              <a:t>mwbecompliance@idoa.in.gov</a:t>
            </a:r>
            <a:endParaRPr lang="en-US" altLang="en-US" sz="18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Web: </a:t>
            </a:r>
            <a:r>
              <a:rPr lang="en-US" altLang="en-US" sz="1800" dirty="0">
                <a:latin typeface="Garamond" panose="02020404030301010803" pitchFamily="18" charset="0"/>
                <a:hlinkClick r:id="rId4"/>
              </a:rPr>
              <a:t>www.in.gov/idoa/mwbe</a:t>
            </a:r>
            <a:r>
              <a:rPr lang="en-US" altLang="en-US" sz="1200" dirty="0"/>
              <a:t/>
            </a:r>
            <a:br>
              <a:rPr lang="en-US" altLang="en-US" sz="1200" dirty="0"/>
            </a:br>
            <a:endParaRPr lang="en-US" altLang="en-US" sz="1200" dirty="0"/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Complete Attachment A, MWBE Form</a:t>
            </a:r>
          </a:p>
          <a:p>
            <a:pPr>
              <a:buNone/>
            </a:pPr>
            <a:r>
              <a:rPr lang="en-US" altLang="en-US" sz="2100" dirty="0"/>
              <a:t>	- </a:t>
            </a:r>
            <a:r>
              <a:rPr lang="en-US" altLang="en-US" sz="1800" dirty="0">
                <a:latin typeface="Garamond" pitchFamily="18" charset="0"/>
              </a:rPr>
              <a:t>Include sub-contractor letter of commitment </a:t>
            </a:r>
            <a:endParaRPr lang="en-US" altLang="en-US" sz="1800" dirty="0" smtClean="0">
              <a:latin typeface="Garamond" pitchFamily="18" charset="0"/>
            </a:endParaRPr>
          </a:p>
          <a:p>
            <a:pPr>
              <a:buNone/>
            </a:pPr>
            <a:endParaRPr lang="en-US" altLang="en-US" sz="1200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Goals for Proposal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Minority Business Enterprise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Women’s Business Enterprise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40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76200"/>
            <a:ext cx="47244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28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pPr lvl="0"/>
            <a:r>
              <a:rPr lang="en-US" sz="1800" dirty="0">
                <a:latin typeface="Garamond" pitchFamily="18" charset="0"/>
              </a:rPr>
              <a:t>Are listed in the IDOA Directory of Certified Firms, on or before the proposal due date, national diversity plans are generally not accepted. The directory can be found here: </a:t>
            </a:r>
            <a:r>
              <a:rPr lang="en-US" sz="1800" dirty="0">
                <a:latin typeface="Garamond" panose="02020404030301010803" pitchFamily="18" charset="0"/>
                <a:hlinkClick r:id="rId3"/>
              </a:rPr>
              <a:t>http://</a:t>
            </a:r>
            <a:r>
              <a:rPr lang="en-US" sz="1800" dirty="0" smtClean="0">
                <a:latin typeface="Garamond" panose="02020404030301010803" pitchFamily="18" charset="0"/>
                <a:hlinkClick r:id="rId3"/>
              </a:rPr>
              <a:t>www.in.gov/idoa/mwbe/2743.htm</a:t>
            </a:r>
            <a:r>
              <a:rPr lang="en-US" sz="1800" dirty="0" smtClean="0">
                <a:latin typeface="Garamond" panose="02020404030301010803" pitchFamily="18" charset="0"/>
              </a:rPr>
              <a:t> </a:t>
            </a:r>
          </a:p>
          <a:p>
            <a:r>
              <a:rPr lang="en-US" sz="1800" b="1" dirty="0">
                <a:latin typeface="Garamond" pitchFamily="18" charset="0"/>
              </a:rPr>
              <a:t>Serve a </a:t>
            </a:r>
            <a:r>
              <a:rPr lang="en-US" sz="1800" b="1" dirty="0" smtClean="0">
                <a:latin typeface="Garamond" pitchFamily="18" charset="0"/>
              </a:rPr>
              <a:t>Valuable Scope Contribution (VSC) on </a:t>
            </a:r>
            <a:r>
              <a:rPr lang="en-US" sz="1800" b="1" dirty="0">
                <a:latin typeface="Garamond" pitchFamily="18" charset="0"/>
              </a:rPr>
              <a:t>the engagement, as confirmed by the State.</a:t>
            </a:r>
          </a:p>
          <a:p>
            <a:r>
              <a:rPr lang="en-US" sz="1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017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Garamond" pitchFamily="18" charset="0"/>
              </a:rPr>
              <a:t>Agenda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058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latin typeface="Garamond" pitchFamily="18" charset="0"/>
              </a:rPr>
              <a:t>General </a:t>
            </a:r>
            <a:r>
              <a:rPr lang="en-US" sz="2400" dirty="0" smtClean="0">
                <a:latin typeface="Garamond" pitchFamily="18" charset="0"/>
              </a:rPr>
              <a:t>Information</a:t>
            </a:r>
          </a:p>
          <a:p>
            <a:pPr lvl="0"/>
            <a:r>
              <a:rPr lang="en-US" sz="2400" dirty="0">
                <a:latin typeface="Garamond" panose="02020404030301010803" pitchFamily="18" charset="0"/>
              </a:rPr>
              <a:t>RFP Information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Purpose and Term of RFP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Mandatory Requirements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Key </a:t>
            </a:r>
            <a:r>
              <a:rPr lang="en-US" sz="2000" dirty="0" smtClean="0">
                <a:latin typeface="Garamond" panose="02020404030301010803" pitchFamily="18" charset="0"/>
              </a:rPr>
              <a:t>Dates</a:t>
            </a:r>
            <a:endParaRPr lang="en-US" sz="2000" dirty="0">
              <a:latin typeface="Garamond" pitchFamily="18" charset="0"/>
            </a:endParaRPr>
          </a:p>
          <a:p>
            <a:pPr eaLnBrk="1" hangingPunct="1"/>
            <a:r>
              <a:rPr lang="en-US" sz="2400" dirty="0" smtClean="0">
                <a:latin typeface="Garamond" pitchFamily="18" charset="0"/>
              </a:rPr>
              <a:t>Proposal </a:t>
            </a:r>
            <a:r>
              <a:rPr lang="en-US" sz="2400" dirty="0">
                <a:latin typeface="Garamond" pitchFamily="18" charset="0"/>
              </a:rPr>
              <a:t>Preparation &amp; Evaluation</a:t>
            </a:r>
          </a:p>
          <a:p>
            <a:pPr eaLnBrk="1" hangingPunct="1"/>
            <a:r>
              <a:rPr lang="en-US" sz="2400" dirty="0">
                <a:latin typeface="Garamond" pitchFamily="18" charset="0"/>
              </a:rPr>
              <a:t>Minority and Women’s Business Enterprises (M/WBE)</a:t>
            </a:r>
          </a:p>
          <a:p>
            <a:pPr eaLnBrk="1" hangingPunct="1"/>
            <a:r>
              <a:rPr lang="en-US" sz="2400" dirty="0">
                <a:latin typeface="Garamond" pitchFamily="18" charset="0"/>
              </a:rPr>
              <a:t>Indiana Veteran Owned Small Business (</a:t>
            </a:r>
            <a:r>
              <a:rPr lang="en-US" sz="2400" dirty="0" smtClean="0">
                <a:latin typeface="Garamond" pitchFamily="18" charset="0"/>
              </a:rPr>
              <a:t>IVOSB)</a:t>
            </a:r>
          </a:p>
          <a:p>
            <a:pPr eaLnBrk="1" hangingPunct="1"/>
            <a:r>
              <a:rPr lang="en-US" sz="2400" dirty="0" smtClean="0">
                <a:latin typeface="Garamond" pitchFamily="18" charset="0"/>
              </a:rPr>
              <a:t>Question </a:t>
            </a:r>
            <a:r>
              <a:rPr lang="en-US" sz="2400" dirty="0">
                <a:latin typeface="Garamond" panose="02020404030301010803" pitchFamily="18" charset="0"/>
              </a:rPr>
              <a:t>and Answer</a:t>
            </a:r>
          </a:p>
          <a:p>
            <a:pPr eaLnBrk="1" hangingPunct="1">
              <a:buFontTx/>
              <a:buNone/>
            </a:pPr>
            <a:endParaRPr lang="en-US" sz="28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Garamond" panose="02020404030301010803" pitchFamily="18" charset="0"/>
              </a:rPr>
              <a:t>Prime </a:t>
            </a:r>
            <a:r>
              <a:rPr lang="en-US" sz="1800" b="1" dirty="0">
                <a:latin typeface="Garamond" panose="02020404030301010803" pitchFamily="18" charset="0"/>
              </a:rPr>
              <a:t>contractors should note the following: 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Subcontractors’ MBE/WBE </a:t>
            </a:r>
            <a:r>
              <a:rPr lang="en-US" sz="1800" dirty="0">
                <a:latin typeface="Garamond" panose="02020404030301010803" pitchFamily="18" charset="0"/>
              </a:rPr>
              <a:t>Certification </a:t>
            </a:r>
            <a:r>
              <a:rPr lang="en-US" sz="1800" dirty="0" smtClean="0">
                <a:latin typeface="Garamond" panose="02020404030301010803" pitchFamily="18" charset="0"/>
              </a:rPr>
              <a:t>Letter, </a:t>
            </a:r>
            <a:r>
              <a:rPr lang="en-US" sz="1800" dirty="0">
                <a:latin typeface="Garamond" panose="02020404030301010803" pitchFamily="18" charset="0"/>
              </a:rPr>
              <a:t>provided by IDOA, must </a:t>
            </a:r>
            <a:r>
              <a:rPr lang="en-US" sz="1800" dirty="0" smtClean="0">
                <a:latin typeface="Garamond" panose="02020404030301010803" pitchFamily="18" charset="0"/>
              </a:rPr>
              <a:t>accompany the </a:t>
            </a:r>
            <a:r>
              <a:rPr lang="en-US" sz="1800" dirty="0">
                <a:latin typeface="Garamond" panose="02020404030301010803" pitchFamily="18" charset="0"/>
              </a:rPr>
              <a:t>proposal to show current status of certification.</a:t>
            </a:r>
          </a:p>
          <a:p>
            <a:pPr lvl="0"/>
            <a:r>
              <a:rPr lang="en-US" sz="1800" dirty="0">
                <a:latin typeface="Garamond" panose="02020404030301010803" pitchFamily="18" charset="0"/>
              </a:rPr>
              <a:t>Each firm may only serve as one classification – MBE, </a:t>
            </a:r>
            <a:r>
              <a:rPr lang="en-US" sz="1800" dirty="0" smtClean="0">
                <a:latin typeface="Garamond" panose="02020404030301010803" pitchFamily="18" charset="0"/>
              </a:rPr>
              <a:t>WBE, or IVOSB (</a:t>
            </a:r>
            <a:r>
              <a:rPr lang="en-US" sz="1800" dirty="0">
                <a:latin typeface="Garamond" panose="02020404030301010803" pitchFamily="18" charset="0"/>
              </a:rPr>
              <a:t>see section 1.22)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Pursuant to </a:t>
            </a:r>
            <a:r>
              <a:rPr lang="en-US" sz="1800" dirty="0">
                <a:latin typeface="Garamond" panose="02020404030301010803" pitchFamily="18" charset="0"/>
              </a:rPr>
              <a:t>25 IAC 5-6-2(b)(</a:t>
            </a:r>
            <a:r>
              <a:rPr lang="en-US" sz="1800" dirty="0" smtClean="0">
                <a:latin typeface="Garamond" panose="02020404030301010803" pitchFamily="18" charset="0"/>
              </a:rPr>
              <a:t>d), a </a:t>
            </a:r>
            <a:r>
              <a:rPr lang="en-US" sz="1800" dirty="0">
                <a:latin typeface="Garamond" panose="02020404030301010803" pitchFamily="18" charset="0"/>
              </a:rPr>
              <a:t>Prime Contractor who is </a:t>
            </a:r>
            <a:r>
              <a:rPr lang="en-US" sz="1800" dirty="0" smtClean="0">
                <a:latin typeface="Garamond" panose="02020404030301010803" pitchFamily="18" charset="0"/>
              </a:rPr>
              <a:t>a </a:t>
            </a:r>
            <a:r>
              <a:rPr lang="en-US" sz="1800" dirty="0">
                <a:latin typeface="Garamond" panose="02020404030301010803" pitchFamily="18" charset="0"/>
              </a:rPr>
              <a:t>MBE or WBE must meet subcontractor goals by using other listed certified firms.  Certified Prime Contractors cannot count their own workforce or companies to meet this requirement</a:t>
            </a:r>
            <a:r>
              <a:rPr lang="en-US" sz="1800" dirty="0" smtClean="0">
                <a:latin typeface="Garamond" panose="02020404030301010803" pitchFamily="18" charset="0"/>
              </a:rPr>
              <a:t>.</a:t>
            </a:r>
            <a:endParaRPr lang="en-US" sz="180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4" name="Picture 3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228600"/>
            <a:ext cx="4641403" cy="59436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2675996" y="398263"/>
            <a:ext cx="2353204" cy="439937"/>
            <a:chOff x="2675996" y="398263"/>
            <a:chExt cx="2353204" cy="439937"/>
          </a:xfrm>
        </p:grpSpPr>
        <p:sp>
          <p:nvSpPr>
            <p:cNvPr id="7" name="TextBox 6"/>
            <p:cNvSpPr txBox="1"/>
            <p:nvPr/>
          </p:nvSpPr>
          <p:spPr>
            <a:xfrm>
              <a:off x="2895600" y="576590"/>
              <a:ext cx="2133600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050" b="1" dirty="0" smtClean="0">
                  <a:latin typeface="Garamond" panose="02020404030301010803" pitchFamily="18" charset="0"/>
                </a:rPr>
                <a:t>August 15, 2019</a:t>
              </a:r>
              <a:endParaRPr lang="en-US" sz="1050" b="1" dirty="0">
                <a:latin typeface="Garamond" panose="02020404030301010803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75996" y="398263"/>
              <a:ext cx="2133600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050" b="1" dirty="0" smtClean="0">
                  <a:latin typeface="Garamond" panose="02020404030301010803" pitchFamily="18" charset="0"/>
                </a:rPr>
                <a:t>19-105</a:t>
              </a:r>
              <a:endParaRPr lang="en-US" sz="1050" b="1" dirty="0">
                <a:latin typeface="Garamond" panose="020204040303010108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804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6" name="Picture 15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DF2A9274-4E59-4F35-914F-CE86FDEB29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2" t="-1" r="5482" b="62223"/>
          <a:stretch/>
        </p:blipFill>
        <p:spPr>
          <a:xfrm>
            <a:off x="1006890" y="1364673"/>
            <a:ext cx="7220373" cy="3962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24000" y="1828800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31624" y="2133600"/>
            <a:ext cx="762000" cy="2146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07137" y="2895600"/>
            <a:ext cx="8532063" cy="1737666"/>
            <a:chOff x="152400" y="2473774"/>
            <a:chExt cx="8836863" cy="2266904"/>
          </a:xfrm>
        </p:grpSpPr>
        <p:sp>
          <p:nvSpPr>
            <p:cNvPr id="21" name="Right Arrow 20"/>
            <p:cNvSpPr/>
            <p:nvPr/>
          </p:nvSpPr>
          <p:spPr>
            <a:xfrm>
              <a:off x="152400" y="2862913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152400" y="4512078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3" name="Right Arrow 22">
              <a:extLst>
                <a:ext uri="{FF2B5EF4-FFF2-40B4-BE49-F238E27FC236}">
                  <a16:creationId xmlns="" xmlns:a16="http://schemas.microsoft.com/office/drawing/2014/main" id="{3C1EBB96-8503-5E4D-9355-44E570137604}"/>
                </a:ext>
              </a:extLst>
            </p:cNvPr>
            <p:cNvSpPr/>
            <p:nvPr/>
          </p:nvSpPr>
          <p:spPr>
            <a:xfrm>
              <a:off x="152400" y="4191000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4" name="Right Arrow 10">
              <a:extLst>
                <a:ext uri="{FF2B5EF4-FFF2-40B4-BE49-F238E27FC236}">
                  <a16:creationId xmlns="" xmlns:a16="http://schemas.microsoft.com/office/drawing/2014/main" id="{0B59D8D5-1A76-4A81-B70D-CA2B82D74BEA}"/>
                </a:ext>
              </a:extLst>
            </p:cNvPr>
            <p:cNvSpPr/>
            <p:nvPr/>
          </p:nvSpPr>
          <p:spPr>
            <a:xfrm>
              <a:off x="152400" y="2473774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5" name="Right Arrow 24"/>
            <p:cNvSpPr/>
            <p:nvPr/>
          </p:nvSpPr>
          <p:spPr>
            <a:xfrm rot="10800000">
              <a:off x="8303463" y="4512078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24000" y="1783421"/>
            <a:ext cx="2480631" cy="620342"/>
            <a:chOff x="1524000" y="1783421"/>
            <a:chExt cx="2480631" cy="620342"/>
          </a:xfrm>
        </p:grpSpPr>
        <p:sp>
          <p:nvSpPr>
            <p:cNvPr id="2" name="TextBox 1"/>
            <p:cNvSpPr txBox="1"/>
            <p:nvPr/>
          </p:nvSpPr>
          <p:spPr>
            <a:xfrm>
              <a:off x="1524000" y="1783421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Garamond" panose="02020404030301010803" pitchFamily="18" charset="0"/>
                </a:rPr>
                <a:t>19-105</a:t>
              </a:r>
              <a:endParaRPr lang="en-US" sz="1200" b="1" dirty="0">
                <a:latin typeface="Garamond" panose="02020404030301010803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71031" y="2126764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Garamond" panose="02020404030301010803" pitchFamily="18" charset="0"/>
                </a:rPr>
                <a:t>August 15, 2019</a:t>
              </a:r>
              <a:endParaRPr lang="en-US" sz="1200" b="1" dirty="0">
                <a:latin typeface="Garamond" panose="020204040303010108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964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80579" y="1219200"/>
            <a:ext cx="8077200" cy="4488131"/>
          </a:xfrm>
        </p:spPr>
        <p:txBody>
          <a:bodyPr>
            <a:noAutofit/>
          </a:bodyPr>
          <a:lstStyle/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New Process </a:t>
            </a:r>
            <a:r>
              <a:rPr lang="en-US" sz="1800" dirty="0">
                <a:latin typeface="Garamond" panose="02020404030301010803" pitchFamily="18" charset="0"/>
              </a:rPr>
              <a:t>– Effective 2014, MWBE scoring is conducted based on 10 points plus a possible 2 bonus points scale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MBE: Possible 5 points + 1 bonus point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WBE: Possible 5 points + 1 bonus point</a:t>
            </a:r>
          </a:p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Professional Services Scoring Methodology: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800" dirty="0">
                <a:latin typeface="Garamond" panose="02020404030301010803" pitchFamily="18" charset="0"/>
              </a:rPr>
              <a:t>The points will be awarded on the following schedule:</a:t>
            </a:r>
            <a:br>
              <a:rPr lang="en-US" sz="1800" dirty="0">
                <a:latin typeface="Garamond" panose="02020404030301010803" pitchFamily="18" charset="0"/>
              </a:rPr>
            </a:br>
            <a:endParaRPr lang="en-US" sz="1800" dirty="0">
              <a:latin typeface="Garamond" panose="02020404030301010803" pitchFamily="18" charset="0"/>
            </a:endParaRPr>
          </a:p>
          <a:p>
            <a:pPr marL="173831" lvl="1" indent="0">
              <a:buNone/>
            </a:pPr>
            <a:r>
              <a:rPr lang="en-US" sz="1800" dirty="0">
                <a:latin typeface="Garamond" panose="02020404030301010803" pitchFamily="18" charset="0"/>
              </a:rPr>
              <a:t/>
            </a:r>
            <a:br>
              <a:rPr lang="en-US" sz="1800" dirty="0">
                <a:latin typeface="Garamond" panose="02020404030301010803" pitchFamily="18" charset="0"/>
              </a:rPr>
            </a:br>
            <a:r>
              <a:rPr lang="en-US" sz="1600" dirty="0" smtClean="0">
                <a:latin typeface="Garamond" panose="02020404030301010803" pitchFamily="18" charset="0"/>
              </a:rPr>
              <a:t>Fractional </a:t>
            </a:r>
            <a:r>
              <a:rPr lang="en-US" sz="1600" dirty="0">
                <a:latin typeface="Garamond" panose="02020404030301010803" pitchFamily="18" charset="0"/>
              </a:rPr>
              <a:t>percentages will be rounded up or down to the nearest whole percentage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If the respondent’s commitment percentage is rounded down to 0% for MBE or WBE participation the respondent will receive 0 points. 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Submissions of 0% participation will result in a deduction of 1 point in each category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The highest submission which exceeds the goal in each category will receive 6 points (5 points plus 1 bonus point). In case of a tie both firms will receive 6 points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295400" y="3124200"/>
          <a:ext cx="4079172" cy="504754"/>
        </p:xfrm>
        <a:graphic>
          <a:graphicData uri="http://schemas.openxmlformats.org/drawingml/2006/table">
            <a:tbl>
              <a:tblPr/>
              <a:tblGrid>
                <a:gridCol w="386095"/>
                <a:gridCol w="431083"/>
                <a:gridCol w="431083"/>
                <a:gridCol w="513002"/>
                <a:gridCol w="511658"/>
                <a:gridCol w="431083"/>
                <a:gridCol w="431083"/>
                <a:gridCol w="431083"/>
                <a:gridCol w="513002"/>
              </a:tblGrid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%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6%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7%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8%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Pts.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.625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1.875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2.5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3.125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4.375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5.0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1" name="Picture 10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62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itchFamily="18" charset="0"/>
              </a:rPr>
              <a:t>Indiana Veteran Owned Small Business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Phone: </a:t>
            </a:r>
            <a:r>
              <a:rPr lang="en-US" altLang="en-US" sz="1800" dirty="0" smtClean="0">
                <a:latin typeface="Garamond" panose="02020404030301010803" pitchFamily="18" charset="0"/>
              </a:rPr>
              <a:t>317-232-3061</a:t>
            </a:r>
          </a:p>
          <a:p>
            <a:pPr lvl="1"/>
            <a:r>
              <a:rPr lang="en-US" altLang="en-US" sz="1800" dirty="0" smtClean="0">
                <a:latin typeface="Garamond" panose="02020404030301010803" pitchFamily="18" charset="0"/>
              </a:rPr>
              <a:t>E-mail</a:t>
            </a:r>
            <a:r>
              <a:rPr lang="en-US" altLang="en-US" sz="1800" b="1" dirty="0">
                <a:latin typeface="Garamond" panose="02020404030301010803" pitchFamily="18" charset="0"/>
              </a:rPr>
              <a:t>:</a:t>
            </a:r>
            <a:r>
              <a:rPr lang="en-US" altLang="en-US" sz="1800" dirty="0">
                <a:latin typeface="Garamond" panose="02020404030301010803" pitchFamily="18" charset="0"/>
              </a:rPr>
              <a:t> </a:t>
            </a:r>
            <a:r>
              <a:rPr lang="en-US" altLang="en-US" sz="1800" dirty="0">
                <a:latin typeface="Garamond" panose="02020404030301010803" pitchFamily="18" charset="0"/>
                <a:hlinkClick r:id="rId3"/>
              </a:rPr>
              <a:t>Indianaveteranspreference@idoa.in.gov</a:t>
            </a:r>
            <a:endParaRPr lang="en-US" altLang="en-US" sz="18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1800" dirty="0" smtClean="0">
                <a:latin typeface="Garamond" panose="02020404030301010803" pitchFamily="18" charset="0"/>
              </a:rPr>
              <a:t>Web</a:t>
            </a:r>
            <a:r>
              <a:rPr lang="en-US" altLang="en-US" sz="1800" dirty="0">
                <a:latin typeface="Garamond" panose="02020404030301010803" pitchFamily="18" charset="0"/>
              </a:rPr>
              <a:t>: </a:t>
            </a:r>
            <a:r>
              <a:rPr lang="en-US" altLang="en-US" sz="1800" dirty="0">
                <a:latin typeface="Garamond" panose="02020404030301010803" pitchFamily="18" charset="0"/>
                <a:hlinkClick r:id="rId4"/>
              </a:rPr>
              <a:t>www.in.gov/idoa/2862.htm </a:t>
            </a:r>
            <a:r>
              <a:rPr lang="en-US" altLang="en-US" sz="1800" dirty="0">
                <a:latin typeface="Garamond" panose="02020404030301010803" pitchFamily="18" charset="0"/>
              </a:rPr>
              <a:t/>
            </a:r>
            <a:br>
              <a:rPr lang="en-US" altLang="en-US" sz="1800" dirty="0">
                <a:latin typeface="Garamond" panose="02020404030301010803" pitchFamily="18" charset="0"/>
              </a:rPr>
            </a:br>
            <a:endParaRPr lang="en-US" altLang="en-US" sz="1800" dirty="0">
              <a:latin typeface="Garamond" panose="02020404030301010803" pitchFamily="18" charset="0"/>
            </a:endParaRPr>
          </a:p>
          <a:p>
            <a:pPr marL="0" indent="0" eaLnBrk="1" hangingPunct="1">
              <a:buNone/>
            </a:pPr>
            <a:r>
              <a:rPr lang="en-US" sz="1800" b="1" dirty="0" smtClean="0">
                <a:latin typeface="Garamond" pitchFamily="18" charset="0"/>
              </a:rPr>
              <a:t>Complete </a:t>
            </a:r>
            <a:r>
              <a:rPr lang="en-US" sz="1800" b="1" dirty="0">
                <a:latin typeface="Garamond" pitchFamily="18" charset="0"/>
              </a:rPr>
              <a:t>Attachment A1, IVOSB Form</a:t>
            </a:r>
          </a:p>
          <a:p>
            <a:pPr lvl="1"/>
            <a:r>
              <a:rPr lang="en-US" sz="1800" dirty="0" smtClean="0">
                <a:latin typeface="Garamond" panose="02020404030301010803" pitchFamily="18" charset="0"/>
              </a:rPr>
              <a:t>Include </a:t>
            </a:r>
            <a:r>
              <a:rPr lang="en-US" sz="1800" dirty="0">
                <a:latin typeface="Garamond" panose="02020404030301010803" pitchFamily="18" charset="0"/>
              </a:rPr>
              <a:t>sub-contractor letters of </a:t>
            </a:r>
            <a:r>
              <a:rPr lang="en-US" sz="1800" dirty="0" smtClean="0">
                <a:latin typeface="Garamond" panose="02020404030301010803" pitchFamily="18" charset="0"/>
              </a:rPr>
              <a:t>commitment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Garamond" panose="02020404030301010803" pitchFamily="18" charset="0"/>
              </a:rPr>
              <a:t> 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 eaLnBrk="1" hangingPunct="1">
              <a:buNone/>
            </a:pPr>
            <a:r>
              <a:rPr lang="en-US" sz="1800" b="1" dirty="0">
                <a:latin typeface="Garamond" pitchFamily="18" charset="0"/>
              </a:rPr>
              <a:t>Goals for Proposal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3% </a:t>
            </a:r>
            <a:r>
              <a:rPr lang="en-US" sz="1800" dirty="0" smtClean="0">
                <a:latin typeface="Garamond" panose="02020404030301010803" pitchFamily="18" charset="0"/>
              </a:rPr>
              <a:t>Indiana Veteran Owned Small Business</a:t>
            </a:r>
            <a:endParaRPr lang="en-US" sz="1800" dirty="0">
              <a:latin typeface="Garamond" panose="02020404030301010803" pitchFamily="18" charset="0"/>
            </a:endParaRPr>
          </a:p>
          <a:p>
            <a:pPr lvl="1" eaLnBrk="1" hangingPunct="1"/>
            <a:endParaRPr lang="en-US" dirty="0">
              <a:latin typeface="Garamond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9C6899A-5FAF-4DA5-8F43-2DB4009B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0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977" y="6172201"/>
            <a:ext cx="4877223" cy="39627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C7CD5458-5275-4899-80A6-3F9E8E26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886" y="85726"/>
            <a:ext cx="4714875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Indiana Veteran Owned Small </a:t>
            </a:r>
            <a:r>
              <a:rPr lang="en-US" sz="3200" b="1" dirty="0" smtClean="0">
                <a:latin typeface="Garamond" pitchFamily="18" charset="0"/>
              </a:rPr>
              <a:t>Business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Garamond" panose="02020404030301010803" pitchFamily="18" charset="0"/>
              </a:rPr>
              <a:t>Prime </a:t>
            </a:r>
            <a:r>
              <a:rPr lang="en-US" sz="1800" b="1" dirty="0">
                <a:latin typeface="Garamond" panose="02020404030301010803" pitchFamily="18" charset="0"/>
              </a:rPr>
              <a:t>contractors should note the following: </a:t>
            </a:r>
          </a:p>
          <a:p>
            <a:r>
              <a:rPr lang="en-US" sz="1800" dirty="0">
                <a:latin typeface="Garamond" panose="02020404030301010803" pitchFamily="18" charset="0"/>
              </a:rPr>
              <a:t>Pursuant to 25 IAC 9-4-1(c), a Prime Contractor who is an IVOSB can use their own workforce to count toward the goal</a:t>
            </a:r>
            <a:r>
              <a:rPr lang="en-US" sz="1800" dirty="0" smtClean="0">
                <a:latin typeface="Garamond" panose="02020404030301010803" pitchFamily="18" charset="0"/>
              </a:rPr>
              <a:t>.</a:t>
            </a:r>
          </a:p>
          <a:p>
            <a:r>
              <a:rPr lang="en-US" sz="1800" dirty="0">
                <a:latin typeface="Garamond" panose="02020404030301010803" pitchFamily="18" charset="0"/>
              </a:rPr>
              <a:t>IVOSB must have a Bidder ID (see section 2.3.7 - Department of Administration, Procurement Division</a:t>
            </a:r>
            <a:r>
              <a:rPr lang="en-US" sz="1800" dirty="0" smtClean="0">
                <a:latin typeface="Garamond" panose="02020404030301010803" pitchFamily="18" charset="0"/>
              </a:rPr>
              <a:t>).</a:t>
            </a:r>
            <a:endParaRPr lang="en-US" sz="1800" dirty="0">
              <a:latin typeface="Garamond" panose="02020404030301010803" pitchFamily="18" charset="0"/>
            </a:endParaRP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Prime contractor and/or subcontractors’ </a:t>
            </a:r>
            <a:r>
              <a:rPr lang="en-US" sz="1800" dirty="0">
                <a:latin typeface="Garamond" panose="02020404030301010803" pitchFamily="18" charset="0"/>
              </a:rPr>
              <a:t>Certification </a:t>
            </a:r>
            <a:r>
              <a:rPr lang="en-US" sz="1800" dirty="0" smtClean="0">
                <a:latin typeface="Garamond" panose="02020404030301010803" pitchFamily="18" charset="0"/>
              </a:rPr>
              <a:t>Letter(s), </a:t>
            </a:r>
            <a:r>
              <a:rPr lang="en-US" sz="1800" dirty="0">
                <a:latin typeface="Garamond" panose="02020404030301010803" pitchFamily="18" charset="0"/>
              </a:rPr>
              <a:t>provided by IDOA or </a:t>
            </a:r>
            <a:r>
              <a:rPr lang="en-US" sz="1800" dirty="0" smtClean="0">
                <a:latin typeface="Garamond" panose="02020404030301010803" pitchFamily="18" charset="0"/>
              </a:rPr>
              <a:t>VA </a:t>
            </a:r>
            <a:r>
              <a:rPr lang="en-US" sz="1800" dirty="0">
                <a:latin typeface="Garamond" panose="02020404030301010803" pitchFamily="18" charset="0"/>
              </a:rPr>
              <a:t>OSDBU, must </a:t>
            </a:r>
            <a:r>
              <a:rPr lang="en-US" sz="1800" dirty="0" smtClean="0">
                <a:latin typeface="Garamond" panose="02020404030301010803" pitchFamily="18" charset="0"/>
              </a:rPr>
              <a:t>accompany the </a:t>
            </a:r>
            <a:r>
              <a:rPr lang="en-US" sz="1800" dirty="0">
                <a:latin typeface="Garamond" panose="02020404030301010803" pitchFamily="18" charset="0"/>
              </a:rPr>
              <a:t>proposal to show current status of certification.</a:t>
            </a:r>
          </a:p>
          <a:p>
            <a:pPr lvl="0"/>
            <a:r>
              <a:rPr lang="en-US" sz="1800" dirty="0">
                <a:latin typeface="Garamond" panose="02020404030301010803" pitchFamily="18" charset="0"/>
              </a:rPr>
              <a:t>Each firm may only serve as one classification – MBE, </a:t>
            </a:r>
            <a:r>
              <a:rPr lang="en-US" sz="1800" dirty="0" smtClean="0">
                <a:latin typeface="Garamond" panose="02020404030301010803" pitchFamily="18" charset="0"/>
              </a:rPr>
              <a:t>WBE </a:t>
            </a:r>
            <a:r>
              <a:rPr lang="en-US" sz="1800" dirty="0">
                <a:latin typeface="Garamond" panose="02020404030301010803" pitchFamily="18" charset="0"/>
              </a:rPr>
              <a:t>(see section </a:t>
            </a:r>
            <a:r>
              <a:rPr lang="en-US" sz="1800" dirty="0" smtClean="0">
                <a:latin typeface="Garamond" panose="02020404030301010803" pitchFamily="18" charset="0"/>
              </a:rPr>
              <a:t>1.21), or IVOSB.</a:t>
            </a:r>
            <a:endParaRPr lang="en-US" sz="180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034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Indiana Veteran Owned Small </a:t>
            </a:r>
            <a:r>
              <a:rPr lang="en-US" sz="3200" b="1" dirty="0" smtClean="0">
                <a:latin typeface="Garamond" pitchFamily="18" charset="0"/>
              </a:rPr>
              <a:t>Business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r>
              <a:rPr lang="en-US" sz="1800" dirty="0" smtClean="0">
                <a:latin typeface="Garamond" pitchFamily="18" charset="0"/>
              </a:rPr>
              <a:t>Must </a:t>
            </a:r>
            <a:r>
              <a:rPr lang="en-US" sz="1800" dirty="0">
                <a:latin typeface="Garamond" pitchFamily="18" charset="0"/>
              </a:rPr>
              <a:t>be listed on Federal Center for Veterans Business Enterprise </a:t>
            </a:r>
            <a:r>
              <a:rPr lang="en-US" sz="1800" dirty="0" smtClean="0">
                <a:latin typeface="Garamond" panose="02020404030301010803" pitchFamily="18" charset="0"/>
              </a:rPr>
              <a:t>(</a:t>
            </a:r>
            <a:r>
              <a:rPr lang="en-US" sz="1800" u="sng" dirty="0">
                <a:latin typeface="Garamond" panose="02020404030301010803" pitchFamily="18" charset="0"/>
                <a:hlinkClick r:id="rId3" tooltip="VA OSDBU"/>
              </a:rPr>
              <a:t>VA OSDBU</a:t>
            </a:r>
            <a:r>
              <a:rPr lang="en-US" sz="1800" dirty="0" smtClean="0">
                <a:latin typeface="Garamond" pitchFamily="18" charset="0"/>
              </a:rPr>
              <a:t>) </a:t>
            </a:r>
            <a:r>
              <a:rPr lang="en-US" sz="1800" dirty="0">
                <a:latin typeface="Garamond" pitchFamily="18" charset="0"/>
              </a:rPr>
              <a:t>registry or listed on the IDOA Directory of Certified Firms, </a:t>
            </a:r>
            <a:r>
              <a:rPr lang="en-US" sz="1800" b="1" dirty="0">
                <a:latin typeface="Garamond" pitchFamily="18" charset="0"/>
              </a:rPr>
              <a:t>on or before </a:t>
            </a:r>
            <a:r>
              <a:rPr lang="en-US" sz="1800" dirty="0">
                <a:latin typeface="Garamond" pitchFamily="18" charset="0"/>
              </a:rPr>
              <a:t>the proposal due </a:t>
            </a:r>
            <a:r>
              <a:rPr lang="en-US" sz="1800" dirty="0" smtClean="0">
                <a:latin typeface="Garamond" pitchFamily="18" charset="0"/>
              </a:rPr>
              <a:t>date. </a:t>
            </a:r>
          </a:p>
          <a:p>
            <a:r>
              <a:rPr lang="en-US" sz="1800" b="1" dirty="0" smtClean="0">
                <a:latin typeface="Garamond" pitchFamily="18" charset="0"/>
              </a:rPr>
              <a:t>Serve </a:t>
            </a:r>
            <a:r>
              <a:rPr lang="en-US" sz="1800" b="1" dirty="0">
                <a:latin typeface="Garamond" pitchFamily="18" charset="0"/>
              </a:rPr>
              <a:t>a </a:t>
            </a:r>
            <a:r>
              <a:rPr lang="en-US" sz="1800" b="1" dirty="0" smtClean="0">
                <a:latin typeface="Garamond" pitchFamily="18" charset="0"/>
              </a:rPr>
              <a:t>Valuable Scope Contribution (VSC) on </a:t>
            </a:r>
            <a:r>
              <a:rPr lang="en-US" sz="1800" b="1" dirty="0">
                <a:latin typeface="Garamond" pitchFamily="18" charset="0"/>
              </a:rPr>
              <a:t>the engagement, as confirmed by the State.</a:t>
            </a:r>
          </a:p>
          <a:p>
            <a:r>
              <a:rPr lang="en-US" sz="1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842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2759904-5C10-45C2-96F2-248DDEEC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05921"/>
            <a:ext cx="4572000" cy="586627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3048000" y="508084"/>
            <a:ext cx="2362200" cy="439326"/>
            <a:chOff x="2667000" y="431884"/>
            <a:chExt cx="2362200" cy="439326"/>
          </a:xfrm>
        </p:grpSpPr>
        <p:sp>
          <p:nvSpPr>
            <p:cNvPr id="7" name="TextBox 6"/>
            <p:cNvSpPr txBox="1"/>
            <p:nvPr/>
          </p:nvSpPr>
          <p:spPr>
            <a:xfrm>
              <a:off x="2895600" y="609600"/>
              <a:ext cx="2133600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050" b="1" dirty="0" smtClean="0">
                  <a:latin typeface="Garamond" panose="02020404030301010803" pitchFamily="18" charset="0"/>
                </a:rPr>
                <a:t>August 15, 2019</a:t>
              </a:r>
              <a:endParaRPr lang="en-US" sz="1050" b="1" dirty="0">
                <a:latin typeface="Garamond" panose="02020404030301010803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7000" y="431884"/>
              <a:ext cx="2133600" cy="25391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sz="1000" b="1" dirty="0" smtClean="0">
                  <a:latin typeface="Garamond" panose="02020404030301010803" pitchFamily="18" charset="0"/>
                </a:rPr>
                <a:t>19-105</a:t>
              </a:r>
              <a:endParaRPr lang="en-US" sz="1000" b="1" dirty="0">
                <a:latin typeface="Garamond" panose="020204040303010108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816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417638"/>
            <a:ext cx="7458075" cy="375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</a:rPr>
              <a:t>Indiana Veteran Owned Small Business</a:t>
            </a:r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n-lt"/>
                <a:cs typeface="+mn-cs"/>
              </a:rPr>
              <a:t>Indiana Department of Administration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2400" y="2566001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3937858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52400" y="43434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8081963" y="4184931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="" xmlns:a16="http://schemas.microsoft.com/office/drawing/2014/main" id="{3CC8B62A-D541-4FC6-A99D-2418ECC0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29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24000" y="1883743"/>
            <a:ext cx="2514600" cy="554655"/>
            <a:chOff x="1524000" y="1713904"/>
            <a:chExt cx="2480631" cy="689859"/>
          </a:xfrm>
        </p:grpSpPr>
        <p:sp>
          <p:nvSpPr>
            <p:cNvPr id="14" name="TextBox 13"/>
            <p:cNvSpPr txBox="1"/>
            <p:nvPr/>
          </p:nvSpPr>
          <p:spPr>
            <a:xfrm>
              <a:off x="1524000" y="1713904"/>
              <a:ext cx="2133600" cy="3445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200" b="1" dirty="0" smtClean="0">
                  <a:latin typeface="Garamond" panose="02020404030301010803" pitchFamily="18" charset="0"/>
                </a:rPr>
                <a:t>19-105</a:t>
              </a:r>
              <a:endParaRPr lang="en-US" sz="1200" b="1" dirty="0">
                <a:latin typeface="Garamond" panose="02020404030301010803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871031" y="2126764"/>
              <a:ext cx="2133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latin typeface="Garamond" panose="02020404030301010803" pitchFamily="18" charset="0"/>
                </a:rPr>
                <a:t>August 15, 2019</a:t>
              </a:r>
              <a:endParaRPr lang="en-US" sz="1200" b="1" dirty="0">
                <a:latin typeface="Garamond" panose="020204040303010108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754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416899"/>
            <a:ext cx="1223963" cy="133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Garamond" pitchFamily="18" charset="0"/>
              </a:rPr>
              <a:t>General Information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Garamond" pitchFamily="18" charset="0"/>
              </a:rPr>
              <a:t>Sign-In Sheet for Attendees</a:t>
            </a:r>
          </a:p>
          <a:p>
            <a:pPr eaLnBrk="1" hangingPunct="1"/>
            <a:r>
              <a:rPr lang="en-US" sz="2800" dirty="0">
                <a:latin typeface="Garamond" pitchFamily="18" charset="0"/>
              </a:rPr>
              <a:t>Sign-In Sheet and PowerPoint will be posted on IDOA’s Solicitation Website</a:t>
            </a:r>
          </a:p>
          <a:p>
            <a:pPr eaLnBrk="1" hangingPunct="1"/>
            <a:r>
              <a:rPr lang="en-US" sz="2800" dirty="0">
                <a:latin typeface="Garamond" pitchFamily="18" charset="0"/>
              </a:rPr>
              <a:t>Hold questions until the end of the presentation</a:t>
            </a:r>
          </a:p>
          <a:p>
            <a:pPr lvl="1"/>
            <a:r>
              <a:rPr lang="en-US" sz="2000" i="1" dirty="0">
                <a:latin typeface="Garamond" pitchFamily="18" charset="0"/>
              </a:rPr>
              <a:t>Any verbal response is not considered binding; respondents are encouraged to submit any question formally in writing if it affects the proposal that will be submitted to the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itchFamily="18" charset="0"/>
              </a:rPr>
              <a:t>Indiana Veteran Owned Small Business</a:t>
            </a:r>
            <a:endParaRPr lang="en-US" sz="3600" dirty="0">
              <a:latin typeface="Garamond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1471697"/>
            <a:ext cx="8610600" cy="370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88" indent="-115888"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dirty="0">
                <a:latin typeface="Garamond" pitchFamily="18" charset="0"/>
              </a:rPr>
              <a:t>New Process - </a:t>
            </a:r>
            <a:r>
              <a:rPr lang="en-US" sz="1600" dirty="0">
                <a:latin typeface="Garamond" pitchFamily="18" charset="0"/>
              </a:rPr>
              <a:t>IVOSB scoring is conducted based on 5 points plus a possible 1 bonus point scale</a:t>
            </a:r>
          </a:p>
          <a:p>
            <a:pPr marL="234950" lvl="1"/>
            <a:r>
              <a:rPr lang="en-US" sz="1600" b="1" dirty="0">
                <a:latin typeface="Garamond" pitchFamily="18" charset="0"/>
              </a:rPr>
              <a:t>-</a:t>
            </a:r>
            <a:r>
              <a:rPr lang="en-US" sz="1600" dirty="0">
                <a:latin typeface="Garamond" pitchFamily="18" charset="0"/>
              </a:rPr>
              <a:t> IVOSB: Possible 5 points + 1 bonus point</a:t>
            </a:r>
          </a:p>
          <a:p>
            <a:pPr marL="234950" lvl="1"/>
            <a:endParaRPr lang="en-US" sz="1600" dirty="0">
              <a:latin typeface="Garamond" pitchFamily="18" charset="0"/>
            </a:endParaRPr>
          </a:p>
          <a:p>
            <a:pPr marL="115888" indent="-115888"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dirty="0">
                <a:latin typeface="Garamond" pitchFamily="18" charset="0"/>
              </a:rPr>
              <a:t>Professional Services Scoring Methodology: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The points will be awarded on the following schedule:</a:t>
            </a:r>
            <a:br>
              <a:rPr lang="en-US" sz="1600" dirty="0">
                <a:latin typeface="Garamond" pitchFamily="18" charset="0"/>
              </a:rPr>
            </a:br>
            <a:endParaRPr lang="en-US" sz="1600" dirty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</a:pPr>
            <a:endParaRPr lang="en-US" sz="1600" dirty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Fractional points will be awarded based upon a graduated scale between whole points. (e.g. a 0.3% commitment will receive .5 points and a 1.5% commitment will receive 2.5 points)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Submissions of 0% participation will result in a deduction of 1 point in each category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The highest submission which exceeds the goal in each category will receive 5 points (5 points plus 1 bonus point). In case of a tie both firms will receive 6 points. 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18160" y="2940708"/>
          <a:ext cx="384048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0.6%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1.2%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2.4%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6729F53E-AB22-4838-81B2-E2A3D1E14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54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164572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Garamond" pitchFamily="18" charset="0"/>
              </a:rPr>
              <a:t>IDOA Subcontractor Scoring</a:t>
            </a:r>
            <a:endParaRPr lang="en-US" sz="3600" b="1" dirty="0">
              <a:latin typeface="Garamond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16764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latin typeface="Garamond" pitchFamily="18" charset="0"/>
              </a:rPr>
              <a:t>RFP </a:t>
            </a:r>
            <a:r>
              <a:rPr lang="en-US" b="1" dirty="0" smtClean="0">
                <a:latin typeface="Garamond" pitchFamily="18" charset="0"/>
              </a:rPr>
              <a:t>MBE/WBE/IVOSB Scoring </a:t>
            </a:r>
            <a:r>
              <a:rPr lang="en-US" b="1" dirty="0">
                <a:latin typeface="Garamond" pitchFamily="18" charset="0"/>
              </a:rPr>
              <a:t>Example</a:t>
            </a:r>
          </a:p>
        </p:txBody>
      </p:sp>
      <p:graphicFrame>
        <p:nvGraphicFramePr>
          <p:cNvPr id="8" name="Table Placeholder 3"/>
          <p:cNvGraphicFramePr>
            <a:graphicFrameLocks/>
          </p:cNvGraphicFramePr>
          <p:nvPr>
            <p:extLst/>
          </p:nvPr>
        </p:nvGraphicFramePr>
        <p:xfrm>
          <a:off x="457200" y="24384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28700"/>
                <a:gridCol w="1028700"/>
                <a:gridCol w="10287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Bidder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MBE 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WBE 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IVOSB %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Pts.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Total 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3.75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0.2%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BEB1A5B-FC45-4DA1-A6C4-67C261E3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39017"/>
            <a:ext cx="3789021" cy="3237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1" dirty="0">
                <a:latin typeface="Garamond" panose="02020404030301010803" pitchFamily="18" charset="0"/>
              </a:rPr>
              <a:t>Pay Audit System</a:t>
            </a:r>
          </a:p>
          <a:p>
            <a:r>
              <a:rPr lang="en-US" sz="1700" i="0" dirty="0">
                <a:latin typeface="Garamond" panose="02020404030301010803" pitchFamily="18" charset="0"/>
              </a:rPr>
              <a:t>Tool utilized to monitor the state’s diversity spend for subcontractors</a:t>
            </a:r>
          </a:p>
          <a:p>
            <a:r>
              <a:rPr lang="en-US" sz="1700" i="0" dirty="0">
                <a:latin typeface="Garamond" panose="02020404030301010803" pitchFamily="18" charset="0"/>
              </a:rPr>
              <a:t>Selected primes and subcontractors are required to report payments submitted or received through this web-based tool</a:t>
            </a:r>
          </a:p>
          <a:p>
            <a:r>
              <a:rPr lang="en-US" sz="1700" dirty="0">
                <a:latin typeface="Garamond" panose="02020404030301010803" pitchFamily="18" charset="0"/>
              </a:rPr>
              <a:t>Based on contract terms payments should be reported monthly or quarterly</a:t>
            </a:r>
          </a:p>
          <a:p>
            <a:r>
              <a:rPr lang="en-US" sz="1650" b="1" i="0" dirty="0">
                <a:latin typeface="Garamond" panose="02020404030301010803" pitchFamily="18" charset="0"/>
              </a:rPr>
              <a:t>Questions? </a:t>
            </a:r>
            <a:r>
              <a:rPr lang="en-US" sz="1650" i="0" dirty="0">
                <a:latin typeface="Garamond" panose="02020404030301010803" pitchFamily="18" charset="0"/>
              </a:rPr>
              <a:t>Contact </a:t>
            </a:r>
            <a:r>
              <a:rPr lang="en-US" sz="1650" i="0" dirty="0" smtClean="0">
                <a:latin typeface="Garamond" panose="02020404030301010803" pitchFamily="18" charset="0"/>
              </a:rPr>
              <a:t>Division of Supplier Diversity</a:t>
            </a:r>
            <a:endParaRPr lang="en-US" sz="1650" i="0" dirty="0">
              <a:latin typeface="Garamond" panose="02020404030301010803" pitchFamily="18" charset="0"/>
            </a:endParaRP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3"/>
              </a:rPr>
              <a:t>mwbecompliance@idoa.in.gov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4"/>
              </a:rPr>
              <a:t>www.in.gov/idoa/mwbe/payaudit.htm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  <a:endParaRPr lang="en-US" sz="1250" i="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81945" y="1639017"/>
            <a:ext cx="4178424" cy="3161583"/>
            <a:chOff x="968121" y="965163"/>
            <a:chExt cx="6569665" cy="4687710"/>
          </a:xfrm>
        </p:grpSpPr>
        <p:pic>
          <p:nvPicPr>
            <p:cNvPr id="5" name="Picture 9" descr="C:\Users\Fable\AppData\Local\Microsoft\Windows\Temporary Internet Files\Content.IE5\X5T015VL\MC900431505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6895" y="2068628"/>
              <a:ext cx="1031240" cy="1031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36"/>
            <p:cNvSpPr txBox="1">
              <a:spLocks noChangeArrowheads="1"/>
            </p:cNvSpPr>
            <p:nvPr/>
          </p:nvSpPr>
          <p:spPr bwMode="auto">
            <a:xfrm>
              <a:off x="6337636" y="3230032"/>
              <a:ext cx="1200150" cy="958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Pay Audit System</a:t>
              </a:r>
            </a:p>
          </p:txBody>
        </p:sp>
        <p:pic>
          <p:nvPicPr>
            <p:cNvPr id="9" name="Picture 2" descr="C:\Users\Fable\AppData\Local\Microsoft\Windows\Temporary Internet Files\Content.IE5\8ORMKK27\MC900433941[1]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3634" y="965163"/>
              <a:ext cx="1432667" cy="1432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40"/>
            <p:cNvSpPr txBox="1">
              <a:spLocks noChangeArrowheads="1"/>
            </p:cNvSpPr>
            <p:nvPr/>
          </p:nvSpPr>
          <p:spPr bwMode="auto">
            <a:xfrm>
              <a:off x="1822743" y="2332230"/>
              <a:ext cx="1198562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Prime</a:t>
              </a:r>
            </a:p>
          </p:txBody>
        </p:sp>
        <p:sp>
          <p:nvSpPr>
            <p:cNvPr id="11" name="TextBox 43"/>
            <p:cNvSpPr txBox="1">
              <a:spLocks noChangeArrowheads="1"/>
            </p:cNvSpPr>
            <p:nvPr/>
          </p:nvSpPr>
          <p:spPr bwMode="auto">
            <a:xfrm>
              <a:off x="1323281" y="5242164"/>
              <a:ext cx="2204158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Subcontractor</a:t>
              </a:r>
            </a:p>
          </p:txBody>
        </p:sp>
        <p:pic>
          <p:nvPicPr>
            <p:cNvPr id="12" name="Picture 33" descr="C:\Users\Fable\AppData\Local\Microsoft\Windows\Temporary Internet Files\Content.IE5\X5T015VL\MC900433942[1]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631" y="3624756"/>
              <a:ext cx="1426369" cy="1426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60"/>
            <p:cNvSpPr txBox="1">
              <a:spLocks noChangeArrowheads="1"/>
            </p:cNvSpPr>
            <p:nvPr/>
          </p:nvSpPr>
          <p:spPr bwMode="auto">
            <a:xfrm rot="320525">
              <a:off x="3290798" y="2333304"/>
              <a:ext cx="3099636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subcontractor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actual paid</a:t>
              </a:r>
              <a:r>
                <a:rPr lang="en-US" altLang="en-US" sz="1050" i="1" dirty="0">
                  <a:solidFill>
                    <a:prstClr val="black"/>
                  </a:solidFill>
                </a:rPr>
                <a:t> invoice amounts</a:t>
              </a:r>
              <a:endParaRPr lang="en-US" altLang="en-US" sz="1050" i="1" baseline="30000" dirty="0">
                <a:solidFill>
                  <a:prstClr val="black"/>
                </a:solidFill>
              </a:endParaRPr>
            </a:p>
          </p:txBody>
        </p:sp>
        <p:sp>
          <p:nvSpPr>
            <p:cNvPr id="17" name="TextBox 69"/>
            <p:cNvSpPr txBox="1">
              <a:spLocks noChangeArrowheads="1"/>
            </p:cNvSpPr>
            <p:nvPr/>
          </p:nvSpPr>
          <p:spPr bwMode="auto">
            <a:xfrm rot="21005088">
              <a:off x="3589051" y="3708757"/>
              <a:ext cx="3132137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actual payments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received</a:t>
              </a:r>
              <a:endParaRPr lang="en-US" altLang="en-US" sz="1050" b="1" i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62"/>
            <p:cNvSpPr txBox="1">
              <a:spLocks noChangeArrowheads="1"/>
            </p:cNvSpPr>
            <p:nvPr/>
          </p:nvSpPr>
          <p:spPr bwMode="auto">
            <a:xfrm>
              <a:off x="968121" y="2904490"/>
              <a:ext cx="1231027" cy="359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975" b="1" dirty="0">
                  <a:solidFill>
                    <a:prstClr val="black"/>
                  </a:solidFill>
                </a:rPr>
                <a:t>Payment</a:t>
              </a: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 flipV="1">
            <a:off x="6277599" y="3383708"/>
            <a:ext cx="1176696" cy="192643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309757" y="2370349"/>
            <a:ext cx="1144376" cy="112022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300000">
            <a:off x="5406654" y="2852588"/>
            <a:ext cx="38278" cy="568737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21" name="Picture 20" descr="IDOA-logobluecenter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rgbClr val="1F497D">
                        <a:alpha val="55000"/>
                      </a:srgb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="" xmlns:a16="http://schemas.microsoft.com/office/drawing/2014/main" id="{DB272C9E-16DE-4495-9D40-35520650B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271129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Garamond" panose="02020404030301010803" pitchFamily="18" charset="0"/>
              </a:rPr>
              <a:t>Subcontractor Compliance</a:t>
            </a:r>
            <a:endParaRPr lang="en-US" sz="3600" b="1" dirty="0">
              <a:latin typeface="Garamond" panose="02020404030301010803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D53CBF48-6083-44B3-B416-5F717F712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8825"/>
          </a:xfrm>
        </p:spPr>
        <p:txBody>
          <a:bodyPr anchor="t">
            <a:normAutofit fontScale="90000"/>
          </a:bodyPr>
          <a:lstStyle/>
          <a:p>
            <a:r>
              <a:rPr lang="en-US" b="1" dirty="0">
                <a:latin typeface="Garamond" pitchFamily="18" charset="0"/>
              </a:rPr>
              <a:t>Additional Information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033464"/>
            <a:ext cx="8763000" cy="460533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en-US" sz="1600" b="1" dirty="0">
                <a:latin typeface="Garamond" pitchFamily="18" charset="0"/>
              </a:rPr>
              <a:t>IDOA PROCUREMENT LINKS AND NUMBERS</a:t>
            </a:r>
            <a:endParaRPr lang="en-US" sz="1600" b="1" dirty="0">
              <a:latin typeface="Garamond" pitchFamily="18" charset="0"/>
              <a:hlinkClick r:id=""/>
            </a:endParaRPr>
          </a:p>
          <a:p>
            <a:pPr algn="ctr">
              <a:lnSpc>
                <a:spcPct val="80000"/>
              </a:lnSpc>
              <a:buNone/>
            </a:pPr>
            <a:r>
              <a:rPr lang="en-US" sz="1600" b="1" dirty="0">
                <a:latin typeface="Garamond" pitchFamily="18" charset="0"/>
                <a:hlinkClick r:id=""/>
              </a:rPr>
              <a:t>http://www.in.gov/idoa/2354.htm</a:t>
            </a:r>
            <a:endParaRPr lang="en-US" sz="1600" b="1" dirty="0">
              <a:latin typeface="Garamond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en-US" sz="1600" b="1" dirty="0">
              <a:latin typeface="Garamon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A</a:t>
            </a:r>
            <a:r>
              <a:rPr lang="en-US" sz="1600" b="1" dirty="0">
                <a:latin typeface="Garamond" pitchFamily="18" charset="0"/>
              </a:rPr>
              <a:t>.	</a:t>
            </a:r>
            <a:r>
              <a:rPr lang="en-US" sz="1600" dirty="0">
                <a:latin typeface="Garamond" pitchFamily="18" charset="0"/>
              </a:rPr>
              <a:t>For Vendor Registration Questions:</a:t>
            </a:r>
            <a:endParaRPr lang="en-US" sz="1600" dirty="0">
              <a:latin typeface="Garamond" pitchFamily="18" charset="0"/>
              <a:hlinkClick r:id="rId3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</a:t>
            </a:r>
            <a:r>
              <a:rPr lang="en-US" sz="1600" dirty="0">
                <a:latin typeface="Garamond" pitchFamily="18" charset="0"/>
                <a:hlinkClick r:id="rId4"/>
              </a:rPr>
              <a:t>http://www.in.gov/idoa/2464.htm</a:t>
            </a:r>
            <a:endParaRPr lang="en-US" sz="1600" dirty="0">
              <a:latin typeface="Garamon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B.	Secretary of State of Indiana: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Can be reached at (317) 232-6576 for registration assistance.  </a:t>
            </a:r>
            <a:r>
              <a:rPr lang="en-US" sz="1600" dirty="0">
                <a:latin typeface="Garamond" pitchFamily="18" charset="0"/>
                <a:hlinkClick r:id="rId5"/>
              </a:rPr>
              <a:t>www.in.gov/sos</a:t>
            </a:r>
            <a:endParaRPr lang="en-US" sz="1600" dirty="0">
              <a:latin typeface="Garamon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C.	See Vendor and Supplier Resource Center: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</a:t>
            </a:r>
            <a:r>
              <a:rPr lang="en-US" sz="1600" dirty="0">
                <a:latin typeface="Garamond" pitchFamily="18" charset="0"/>
                <a:hlinkClick r:id="rId6"/>
              </a:rPr>
              <a:t>http://www.in.gov/idoa/3106.htm</a:t>
            </a:r>
            <a:endParaRPr lang="en-US" sz="1600" dirty="0">
              <a:latin typeface="Garamond" pitchFamily="18" charset="0"/>
            </a:endParaRPr>
          </a:p>
          <a:p>
            <a:pPr>
              <a:lnSpc>
                <a:spcPct val="80000"/>
              </a:lnSpc>
              <a:buFontTx/>
              <a:buAutoNum type="alphaUcPeriod" startAt="4"/>
            </a:pPr>
            <a:r>
              <a:rPr lang="en-US" sz="1600" dirty="0">
                <a:latin typeface="Garamond" pitchFamily="18" charset="0"/>
              </a:rPr>
              <a:t>Minority and Women Owned Business Enterprises: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Link to more information and full listing of IDOA Minority and Women Owned Businesses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</a:t>
            </a:r>
            <a:r>
              <a:rPr lang="en-US" sz="1600" dirty="0">
                <a:latin typeface="Garamond" pitchFamily="18" charset="0"/>
                <a:hlinkClick r:id="rId7"/>
              </a:rPr>
              <a:t>http://</a:t>
            </a:r>
            <a:r>
              <a:rPr lang="en-US" sz="1600" dirty="0" smtClean="0">
                <a:latin typeface="Garamond" pitchFamily="18" charset="0"/>
                <a:hlinkClick r:id="rId7"/>
              </a:rPr>
              <a:t>www.in.gov/idoa/2352.htm</a:t>
            </a:r>
            <a:endParaRPr lang="en-US" sz="1600" dirty="0" smtClean="0">
              <a:latin typeface="Garamond" pitchFamily="18" charset="0"/>
            </a:endParaRPr>
          </a:p>
          <a:p>
            <a:pPr>
              <a:lnSpc>
                <a:spcPct val="80000"/>
              </a:lnSpc>
              <a:buFontTx/>
              <a:buAutoNum type="alphaUcPeriod" startAt="5"/>
            </a:pPr>
            <a:r>
              <a:rPr lang="en-US" sz="1600" dirty="0">
                <a:latin typeface="Garamond" pitchFamily="18" charset="0"/>
              </a:rPr>
              <a:t>Indiana Veteran Owned Small Business Program:</a:t>
            </a:r>
          </a:p>
          <a:p>
            <a:pPr marL="347472" indent="-347472"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       Link to more information and full listing of Indiana Veteran Owned Small Businesses:               </a:t>
            </a:r>
            <a:r>
              <a:rPr lang="en-US" sz="1600" dirty="0" smtClean="0">
                <a:latin typeface="Garamond" pitchFamily="18" charset="0"/>
              </a:rPr>
              <a:t>                      </a:t>
            </a:r>
            <a:r>
              <a:rPr lang="en-US" sz="1600" dirty="0" smtClean="0">
                <a:latin typeface="Garamond" pitchFamily="18" charset="0"/>
                <a:hlinkClick r:id="rId8"/>
              </a:rPr>
              <a:t>http</a:t>
            </a:r>
            <a:r>
              <a:rPr lang="en-US" sz="1600" dirty="0">
                <a:latin typeface="Garamond" pitchFamily="18" charset="0"/>
                <a:hlinkClick r:id="rId8"/>
              </a:rPr>
              <a:t>://</a:t>
            </a:r>
            <a:r>
              <a:rPr lang="en-US" sz="1600" dirty="0" smtClean="0">
                <a:latin typeface="Garamond" pitchFamily="18" charset="0"/>
                <a:hlinkClick r:id="rId8"/>
              </a:rPr>
              <a:t>www.in.gov/idoa/2862.htm</a:t>
            </a:r>
            <a:r>
              <a:rPr lang="en-US" sz="1600" dirty="0" smtClean="0">
                <a:latin typeface="Garamond" pitchFamily="18" charset="0"/>
              </a:rPr>
              <a:t>. To </a:t>
            </a:r>
            <a:r>
              <a:rPr lang="en-US" sz="1600" dirty="0">
                <a:latin typeface="Garamond" pitchFamily="18" charset="0"/>
              </a:rPr>
              <a:t>search certified </a:t>
            </a:r>
            <a:r>
              <a:rPr lang="en-US" sz="1600" dirty="0" smtClean="0">
                <a:latin typeface="Garamond" pitchFamily="18" charset="0"/>
              </a:rPr>
              <a:t>IVOSBs: </a:t>
            </a:r>
            <a:r>
              <a:rPr lang="en-US" sz="1600" dirty="0" smtClean="0">
                <a:latin typeface="Garamond" pitchFamily="18" charset="0"/>
                <a:hlinkClick r:id="rId9"/>
              </a:rPr>
              <a:t>https://www.vip.vetbiz.va.gov </a:t>
            </a:r>
            <a:endParaRPr lang="en-US" sz="1600" dirty="0">
              <a:latin typeface="Garamon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Garamond" pitchFamily="18" charset="0"/>
              </a:rPr>
              <a:t>F</a:t>
            </a:r>
            <a:r>
              <a:rPr lang="en-US" sz="1600" dirty="0">
                <a:latin typeface="Garamond" pitchFamily="18" charset="0"/>
              </a:rPr>
              <a:t>.	RFP posting and </a:t>
            </a:r>
            <a:r>
              <a:rPr lang="en-US" sz="1600" dirty="0" smtClean="0">
                <a:latin typeface="Garamond" pitchFamily="18" charset="0"/>
              </a:rPr>
              <a:t>updates:</a:t>
            </a:r>
            <a:endParaRPr lang="en-US" sz="1600" dirty="0">
              <a:latin typeface="Garamon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>
                <a:latin typeface="Garamond" pitchFamily="18" charset="0"/>
              </a:rPr>
              <a:t>	Go to </a:t>
            </a:r>
            <a:r>
              <a:rPr lang="en-US" sz="1600" dirty="0">
                <a:latin typeface="Garamond" pitchFamily="18" charset="0"/>
                <a:hlinkClick r:id="rId10"/>
              </a:rPr>
              <a:t>http://www.in.gov/idoa/2354.htm</a:t>
            </a:r>
            <a:r>
              <a:rPr lang="en-US" sz="1600" dirty="0">
                <a:latin typeface="Garamond" pitchFamily="18" charset="0"/>
              </a:rPr>
              <a:t> (select “Current Opportunities” link) 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600" dirty="0">
                <a:latin typeface="Garamond" pitchFamily="18" charset="0"/>
              </a:rPr>
              <a:t>	Scroll through table until you find desired RFP number on left-hand side and click the link.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7DECD48-46F0-43F3-997A-AC819B9A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2057400"/>
            <a:ext cx="8229600" cy="106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62400"/>
            <a:ext cx="7315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latin typeface="Garamond" pitchFamily="18" charset="0"/>
              </a:rPr>
              <a:t>Any verbal response is not considered binding; respondents are encouraged to submit any question formally in writing if it affects the proposal that will be submitted to the state.</a:t>
            </a:r>
          </a:p>
          <a:p>
            <a:pPr algn="just"/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2901" y="5579108"/>
            <a:ext cx="1074862" cy="1169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latin typeface="Garamond" panose="02020404030301010803" pitchFamily="18" charset="0"/>
              </a:rPr>
              <a:t>Key </a:t>
            </a:r>
            <a:r>
              <a:rPr lang="en-US" b="1" dirty="0">
                <a:latin typeface="Garamond" panose="02020404030301010803" pitchFamily="18" charset="0"/>
              </a:rPr>
              <a:t>Dates</a:t>
            </a:r>
            <a:r>
              <a:rPr lang="en-US" dirty="0"/>
              <a:t/>
            </a:r>
            <a:br>
              <a:rPr lang="en-US" dirty="0"/>
            </a:br>
            <a:endParaRPr lang="en-US" b="1" dirty="0">
              <a:highlight>
                <a:srgbClr val="FFFF00"/>
              </a:highlight>
              <a:latin typeface="Garamond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548EC0B5-5C4E-43FA-9B94-C709D274C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34047"/>
              </p:ext>
            </p:extLst>
          </p:nvPr>
        </p:nvGraphicFramePr>
        <p:xfrm>
          <a:off x="228601" y="914403"/>
          <a:ext cx="8686800" cy="4620870"/>
        </p:xfrm>
        <a:graphic>
          <a:graphicData uri="http://schemas.openxmlformats.org/drawingml/2006/table">
            <a:tbl>
              <a:tblPr/>
              <a:tblGrid>
                <a:gridCol w="4495799">
                  <a:extLst>
                    <a:ext uri="{9D8B030D-6E8A-4147-A177-3AD203B41FA5}">
                      <a16:colId xmlns:a16="http://schemas.microsoft.com/office/drawing/2014/main" xmlns="" val="4027339855"/>
                    </a:ext>
                  </a:extLst>
                </a:gridCol>
                <a:gridCol w="4191001"/>
              </a:tblGrid>
              <a:tr h="2550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Activity</a:t>
                      </a:r>
                      <a:endParaRPr lang="en-US" sz="12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Date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0248431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-1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Issue of RFP</a:t>
                      </a:r>
                      <a:endParaRPr lang="en-US" sz="12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June 14,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8785969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Deadline to Submit Round 1 of Written Questions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June 21, 2019 by 3:00 p.m. Eastern Time 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7360837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Pre-Proposal Conference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June 25,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3861971"/>
                  </a:ext>
                </a:extLst>
              </a:tr>
              <a:tr h="3503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Response to Round 1 of Written Questions/RFP Amendments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June 28,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0432347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Deadline to Submit Round 2 of Written Questions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July 3, 2019 by 3:00 p.m. Eastern Time</a:t>
                      </a:r>
                      <a:endParaRPr lang="en-US" sz="12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3020688"/>
                  </a:ext>
                </a:extLst>
              </a:tr>
              <a:tr h="3395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Response to Round 2 of Written Questions/RFP Amendments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July 11,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054834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Intent to Respond &amp; Vendor Qualification Response Templates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July 12, 2019 by 3:00 p.m. Eastern Time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9535942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Submission of Proposals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 15, 2019 by 3:00 p.m. Eastern Time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56606"/>
                  </a:ext>
                </a:extLst>
              </a:tr>
              <a:tr h="49337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 dates for the following activities are target dates only.  These activities may be completed earlier or later than the date shown.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56904221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Proposal Evaluation &amp; Shortlisting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 15 – September 30,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4274591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Proposal Discussions/Clarifications (if necessary)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August 20 – August 23, 2019</a:t>
                      </a:r>
                      <a:endParaRPr lang="en-US" sz="12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5744530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Oral Presentations &amp; Demonstrations (if necessary)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October 21 – November 8,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0941291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Best and Final Offers (if necessary)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November 18 – December 13, 2019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4976980"/>
                  </a:ext>
                </a:extLst>
              </a:tr>
              <a:tr h="2832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RFP Award Recommendation</a:t>
                      </a:r>
                      <a:endParaRPr lang="en-US" sz="12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December 2019</a:t>
                      </a:r>
                      <a:endParaRPr lang="en-US" sz="12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3" marR="31873" marT="31873" marB="3187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25559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66699"/>
            <a:ext cx="8229600" cy="876301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Garamond" pitchFamily="18" charset="0"/>
              </a:rPr>
              <a:t>Team Introductions</a:t>
            </a:r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336177" y="1276475"/>
            <a:ext cx="8471646" cy="46671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Glen Baker	Program Leader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u="sng" dirty="0"/>
              <a:t>State Leaders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Brent Plunkett		AOS		</a:t>
            </a:r>
            <a:r>
              <a:rPr lang="en-US" sz="2400" dirty="0"/>
              <a:t>Scarlette Harden	GMIS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Sally Burnell	</a:t>
            </a:r>
            <a:r>
              <a:rPr lang="en-US" sz="2400" dirty="0"/>
              <a:t>	SPD		</a:t>
            </a:r>
            <a:endParaRPr lang="en-US" sz="24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 smtClean="0"/>
              <a:t>Brandy </a:t>
            </a:r>
            <a:r>
              <a:rPr lang="en-US" sz="2400" dirty="0"/>
              <a:t>Hooton	</a:t>
            </a:r>
            <a:r>
              <a:rPr lang="en-US" sz="2400" dirty="0" smtClean="0"/>
              <a:t>GMIS		</a:t>
            </a:r>
            <a:r>
              <a:rPr lang="en-US" sz="2400" dirty="0" smtClean="0">
                <a:solidFill>
                  <a:schemeClr val="tx1"/>
                </a:solidFill>
              </a:rPr>
              <a:t>Paula </a:t>
            </a:r>
            <a:r>
              <a:rPr lang="en-US" sz="2400" dirty="0">
                <a:solidFill>
                  <a:schemeClr val="tx1"/>
                </a:solidFill>
              </a:rPr>
              <a:t>Hart 		</a:t>
            </a:r>
            <a:r>
              <a:rPr lang="en-US" sz="2400" dirty="0" smtClean="0">
                <a:solidFill>
                  <a:schemeClr val="tx1"/>
                </a:solidFill>
              </a:rPr>
              <a:t>AOS</a:t>
            </a:r>
            <a:endParaRPr lang="en-US" sz="24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Christy </a:t>
            </a:r>
            <a:r>
              <a:rPr lang="en-US" sz="2400" dirty="0">
                <a:solidFill>
                  <a:schemeClr val="tx1"/>
                </a:solidFill>
              </a:rPr>
              <a:t>Tittle		</a:t>
            </a:r>
            <a:r>
              <a:rPr lang="en-US" sz="2400" dirty="0" smtClean="0">
                <a:solidFill>
                  <a:schemeClr val="tx1"/>
                </a:solidFill>
              </a:rPr>
              <a:t>SPD		</a:t>
            </a:r>
            <a:r>
              <a:rPr lang="en-US" sz="2400" dirty="0" smtClean="0"/>
              <a:t>Stan </a:t>
            </a:r>
            <a:r>
              <a:rPr lang="en-US" sz="2400" dirty="0"/>
              <a:t>Kirk		</a:t>
            </a:r>
            <a:r>
              <a:rPr lang="en-US" sz="2400" dirty="0" smtClean="0"/>
              <a:t>AOS</a:t>
            </a:r>
            <a:endParaRPr lang="en-US" sz="2400" dirty="0"/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dirty="0" smtClean="0"/>
              <a:t>Kristy </a:t>
            </a:r>
            <a:r>
              <a:rPr lang="en-US" sz="2400" dirty="0"/>
              <a:t>Hall		</a:t>
            </a:r>
            <a:r>
              <a:rPr lang="en-US" sz="2400" dirty="0" smtClean="0"/>
              <a:t>SPD		</a:t>
            </a:r>
            <a:r>
              <a:rPr lang="en-US" sz="2400" dirty="0" smtClean="0">
                <a:solidFill>
                  <a:schemeClr val="tx1"/>
                </a:solidFill>
              </a:rPr>
              <a:t>Shannon </a:t>
            </a:r>
            <a:r>
              <a:rPr lang="en-US" sz="2400" dirty="0">
                <a:solidFill>
                  <a:schemeClr val="tx1"/>
                </a:solidFill>
              </a:rPr>
              <a:t>Bay		</a:t>
            </a:r>
            <a:r>
              <a:rPr lang="en-US" sz="2400" dirty="0" smtClean="0">
                <a:solidFill>
                  <a:schemeClr val="tx1"/>
                </a:solidFill>
              </a:rPr>
              <a:t>AOS</a:t>
            </a:r>
            <a:endParaRPr lang="en-US" sz="2400" dirty="0"/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dirty="0"/>
              <a:t>Joanne Weber		GMIS		Margaret Blackburn	AOS </a:t>
            </a:r>
            <a:endParaRPr lang="en-US" sz="2400" dirty="0" smtClean="0"/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Sean </a:t>
            </a:r>
            <a:r>
              <a:rPr lang="en-US" sz="2400" dirty="0">
                <a:solidFill>
                  <a:schemeClr val="tx1"/>
                </a:solidFill>
              </a:rPr>
              <a:t>Cooper		IDOA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F06BAEC-5F18-4A7B-93F7-161D722B0DC8}"/>
              </a:ext>
            </a:extLst>
          </p:cNvPr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pic>
        <p:nvPicPr>
          <p:cNvPr id="10" name="Picture 9" descr="IDOA-logobluecenter.gif">
            <a:extLst>
              <a:ext uri="{FF2B5EF4-FFF2-40B4-BE49-F238E27FC236}">
                <a16:creationId xmlns:a16="http://schemas.microsoft.com/office/drawing/2014/main" xmlns="" id="{4447B8EC-2EDC-4D4F-8F2B-4E3BFEB31D2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665596"/>
            <a:ext cx="995363" cy="108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98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7642" y="5410200"/>
            <a:ext cx="1230121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168442" y="1143000"/>
            <a:ext cx="8458200" cy="4618037"/>
          </a:xfrm>
        </p:spPr>
        <p:txBody>
          <a:bodyPr>
            <a:normAutofit fontScale="62500" lnSpcReduction="20000"/>
          </a:bodyPr>
          <a:lstStyle/>
          <a:p>
            <a:pPr lvl="0">
              <a:spcBef>
                <a:spcPts val="100"/>
              </a:spcBef>
            </a:pPr>
            <a:r>
              <a:rPr lang="en-US" dirty="0">
                <a:latin typeface="Garamond" panose="02020404030301010803" pitchFamily="18" charset="0"/>
              </a:rPr>
              <a:t>Select a </a:t>
            </a:r>
            <a:r>
              <a:rPr lang="en-US" b="1" u="sng" dirty="0">
                <a:latin typeface="Garamond" panose="02020404030301010803" pitchFamily="18" charset="0"/>
              </a:rPr>
              <a:t>qualified</a:t>
            </a:r>
            <a:r>
              <a:rPr lang="en-US" dirty="0">
                <a:latin typeface="Garamond" panose="02020404030301010803" pitchFamily="18" charset="0"/>
              </a:rPr>
              <a:t> partner to provide PeopleSoft HCM 9.2 process and technology transformation and implementation services</a:t>
            </a:r>
          </a:p>
          <a:p>
            <a:pPr lvl="0">
              <a:spcBef>
                <a:spcPts val="100"/>
              </a:spcBef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25"/>
              </a:spcBef>
            </a:pPr>
            <a:r>
              <a:rPr lang="en-US" b="1" dirty="0">
                <a:latin typeface="Garamond" panose="02020404030301010803" pitchFamily="18" charset="0"/>
              </a:rPr>
              <a:t>Transforming HCM from the current 9.1 version to 9.2 </a:t>
            </a:r>
            <a:r>
              <a:rPr lang="en-US" dirty="0">
                <a:latin typeface="Garamond" panose="02020404030301010803" pitchFamily="18" charset="0"/>
              </a:rPr>
              <a:t>eliminating all unnecessary customizations</a:t>
            </a:r>
          </a:p>
          <a:p>
            <a:pPr marL="457200" lvl="1" indent="0">
              <a:spcBef>
                <a:spcPts val="25"/>
              </a:spcBef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25"/>
              </a:spcBef>
            </a:pPr>
            <a:r>
              <a:rPr lang="en-US" b="1" dirty="0">
                <a:latin typeface="Garamond" panose="02020404030301010803" pitchFamily="18" charset="0"/>
              </a:rPr>
              <a:t>Implementing PeopleSoft HCM payroll capabilities</a:t>
            </a:r>
            <a:r>
              <a:rPr lang="en-US" dirty="0">
                <a:latin typeface="Garamond" panose="02020404030301010803" pitchFamily="18" charset="0"/>
              </a:rPr>
              <a:t>, replacing the GEAC legacy payroll solution, and integrating with other PeopleSoft functions</a:t>
            </a:r>
          </a:p>
          <a:p>
            <a:pPr marL="457200" lvl="1" indent="0">
              <a:spcBef>
                <a:spcPts val="25"/>
              </a:spcBef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b="1" dirty="0">
                <a:latin typeface="Garamond" panose="02020404030301010803" pitchFamily="18" charset="0"/>
              </a:rPr>
              <a:t>Transforming the HR and Payroll processes </a:t>
            </a:r>
            <a:r>
              <a:rPr lang="en-US" dirty="0">
                <a:latin typeface="Garamond" panose="02020404030301010803" pitchFamily="18" charset="0"/>
              </a:rPr>
              <a:t>throughout State government to support the most efficient, effective implementation of the PeopleSoft HCM solution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b="1" dirty="0">
                <a:latin typeface="Garamond" panose="02020404030301010803" pitchFamily="18" charset="0"/>
              </a:rPr>
              <a:t>Implementing tools and support processes </a:t>
            </a:r>
            <a:r>
              <a:rPr lang="en-US" dirty="0">
                <a:latin typeface="Garamond" panose="02020404030301010803" pitchFamily="18" charset="0"/>
              </a:rPr>
              <a:t>to maintain future HCM product updates and facilitate continuous improvement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dirty="0">
                <a:latin typeface="Garamond" panose="02020404030301010803" pitchFamily="18" charset="0"/>
              </a:rPr>
              <a:t>Potentially </a:t>
            </a:r>
            <a:r>
              <a:rPr lang="en-US" b="1" dirty="0">
                <a:latin typeface="Garamond" panose="02020404030301010803" pitchFamily="18" charset="0"/>
              </a:rPr>
              <a:t>implementing additional value-added HCM-housed functional capabilities </a:t>
            </a:r>
            <a:r>
              <a:rPr lang="en-US" dirty="0">
                <a:latin typeface="Garamond" panose="02020404030301010803" pitchFamily="18" charset="0"/>
              </a:rPr>
              <a:t>through new modules and capabilities such as Management of Accruals and Leaves, and Compensation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Garamond" pitchFamily="18" charset="0"/>
              </a:rPr>
              <a:t>Purpose of the RFP</a:t>
            </a:r>
          </a:p>
        </p:txBody>
      </p:sp>
    </p:spTree>
    <p:extLst>
      <p:ext uri="{BB962C8B-B14F-4D97-AF65-F5344CB8AC3E}">
        <p14:creationId xmlns:p14="http://schemas.microsoft.com/office/powerpoint/2010/main" val="2777870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7685" y="5486400"/>
            <a:ext cx="116007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168442" y="1295400"/>
            <a:ext cx="8458200" cy="4343401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00"/>
              </a:spcBef>
            </a:pPr>
            <a:r>
              <a:rPr lang="en-US" dirty="0">
                <a:latin typeface="Garamond" panose="02020404030301010803" pitchFamily="18" charset="0"/>
              </a:rPr>
              <a:t>A qualified primary Vendor must have experience leading at least 2 large PeopleSoft 9.1 or 9.2 HCM upgrade/implementation projects to successful completion as the primary, contracted Vendor. The experience must include</a:t>
            </a:r>
            <a:r>
              <a:rPr lang="en-US" dirty="0" smtClean="0">
                <a:latin typeface="Garamond" panose="02020404030301010803" pitchFamily="18" charset="0"/>
              </a:rPr>
              <a:t>:</a:t>
            </a:r>
          </a:p>
          <a:p>
            <a:pPr lvl="0">
              <a:spcBef>
                <a:spcPts val="100"/>
              </a:spcBef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dirty="0">
                <a:latin typeface="Garamond" panose="02020404030301010803" pitchFamily="18" charset="0"/>
              </a:rPr>
              <a:t>at least 1 PeopleSoft 9.1 or 9.2 HCM upgrade and/or implementation, within the past 7 years, for a U.S. state government with at least 25,000 employees who faced similar challenges as those explained in this RFP,</a:t>
            </a:r>
          </a:p>
          <a:p>
            <a:pPr marL="0" indent="0">
              <a:spcBef>
                <a:spcPts val="100"/>
              </a:spcBef>
              <a:buNone/>
            </a:pPr>
            <a:endParaRPr lang="en-US" dirty="0" smtClean="0">
              <a:latin typeface="Garamond" panose="02020404030301010803" pitchFamily="18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dirty="0">
                <a:latin typeface="Garamond" panose="02020404030301010803" pitchFamily="18" charset="0"/>
              </a:rPr>
              <a:t>				</a:t>
            </a:r>
            <a:r>
              <a:rPr lang="en-US" dirty="0" smtClean="0">
                <a:latin typeface="Garamond" panose="02020404030301010803" pitchFamily="18" charset="0"/>
              </a:rPr>
              <a:t>and</a:t>
            </a:r>
          </a:p>
          <a:p>
            <a:pPr marL="0" indent="0">
              <a:spcBef>
                <a:spcPts val="100"/>
              </a:spcBef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Bef>
                <a:spcPts val="200"/>
              </a:spcBef>
            </a:pPr>
            <a:r>
              <a:rPr lang="en-US" dirty="0">
                <a:latin typeface="Garamond" panose="02020404030301010803" pitchFamily="18" charset="0"/>
              </a:rPr>
              <a:t>at least 1 additional PeopleSoft 9.1 or 9.2 HCM upgrade and/or implementation, within the past 7 years, for a legal entity (i.e. U.S. state government, U.S. local government, private company) with at least 25,000 employees who faced similar challenges as those explained in this RFP.</a:t>
            </a:r>
          </a:p>
          <a:p>
            <a:pPr lvl="1"/>
            <a:endParaRPr lang="en-US" sz="2400" dirty="0">
              <a:highlight>
                <a:srgbClr val="FFFF00"/>
              </a:highlight>
              <a:latin typeface="Garamond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Garamond" panose="02020404030301010803" pitchFamily="18" charset="0"/>
              </a:rPr>
              <a:t>Mandatory Respondent </a:t>
            </a:r>
            <a:r>
              <a:rPr lang="en-US" sz="3800" b="1" dirty="0" smtClean="0">
                <a:latin typeface="Garamond" panose="02020404030301010803" pitchFamily="18" charset="0"/>
              </a:rPr>
              <a:t>Qualifications</a:t>
            </a:r>
            <a:endParaRPr lang="en-US" sz="3800" b="1" dirty="0">
              <a:highlight>
                <a:srgbClr val="FFFF00"/>
              </a:highligh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0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499798"/>
            <a:ext cx="1147763" cy="124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168442" y="1143000"/>
            <a:ext cx="8458200" cy="4618037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00"/>
              </a:spcBef>
            </a:pPr>
            <a:r>
              <a:rPr lang="en-US" sz="2800" dirty="0">
                <a:latin typeface="Garamond" panose="02020404030301010803" pitchFamily="18" charset="0"/>
              </a:rPr>
              <a:t>A qualified primary Vendor must have experience leading at least 2 large PeopleSoft 9.1 or 9.2 Payroll implementations to successful completion as the primary, contracted Vendor. The experience must include</a:t>
            </a:r>
            <a:r>
              <a:rPr lang="en-US" sz="2800" dirty="0" smtClean="0">
                <a:latin typeface="Garamond" panose="02020404030301010803" pitchFamily="18" charset="0"/>
              </a:rPr>
              <a:t>:</a:t>
            </a:r>
          </a:p>
          <a:p>
            <a:pPr marL="0" lvl="0" indent="0">
              <a:spcBef>
                <a:spcPts val="100"/>
              </a:spcBef>
              <a:buNone/>
            </a:pPr>
            <a:endParaRPr lang="en-US" sz="2800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sz="2600" dirty="0">
                <a:latin typeface="Garamond" panose="02020404030301010803" pitchFamily="18" charset="0"/>
              </a:rPr>
              <a:t>at least 1 PeopleSoft 9.1 or 9.2 HCM Payroll implementation, within the past 7 years, for a U.S. state government with at least 25,000 employees who migrated from a legacy system and faced similar challenges as those explained in this RFP</a:t>
            </a:r>
            <a:r>
              <a:rPr lang="en-US" sz="2600" dirty="0" smtClean="0">
                <a:latin typeface="Garamond" panose="02020404030301010803" pitchFamily="18" charset="0"/>
              </a:rPr>
              <a:t>,</a:t>
            </a:r>
          </a:p>
          <a:p>
            <a:pPr marL="457200" lvl="1" indent="0">
              <a:buNone/>
            </a:pPr>
            <a:endParaRPr lang="en-US" sz="2600" dirty="0">
              <a:latin typeface="Garamond" panose="02020404030301010803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Garamond" panose="02020404030301010803" pitchFamily="18" charset="0"/>
              </a:rPr>
              <a:t>				</a:t>
            </a:r>
            <a:r>
              <a:rPr lang="en-US" sz="2600" dirty="0" smtClean="0">
                <a:latin typeface="Garamond" panose="02020404030301010803" pitchFamily="18" charset="0"/>
              </a:rPr>
              <a:t>and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Garamond" panose="02020404030301010803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Garamond" panose="02020404030301010803" pitchFamily="18" charset="0"/>
              </a:rPr>
              <a:t>at least 1 additional PeopleSoft 9.1 or 9.2 HCM Payroll implementation, within the past 7 years, for a legal entity (i.e. U.S. state government, U.S. local government, private company) with at least 25,000 employees who migrated from a legacy system and faced similar challenges as those explained in this RFP.</a:t>
            </a:r>
          </a:p>
          <a:p>
            <a:pPr lvl="1"/>
            <a:endParaRPr lang="en-US" sz="2400" dirty="0">
              <a:highlight>
                <a:srgbClr val="FFFF00"/>
              </a:highlight>
              <a:latin typeface="Garamond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>
            <a:normAutofit/>
          </a:bodyPr>
          <a:lstStyle/>
          <a:p>
            <a:r>
              <a:rPr lang="en-US" sz="3800" b="1" dirty="0">
                <a:latin typeface="Garamond" panose="02020404030301010803" pitchFamily="18" charset="0"/>
              </a:rPr>
              <a:t>Mandatory Respondent </a:t>
            </a:r>
            <a:r>
              <a:rPr lang="en-US" sz="3800" b="1" dirty="0" smtClean="0">
                <a:latin typeface="Garamond" panose="02020404030301010803" pitchFamily="18" charset="0"/>
              </a:rPr>
              <a:t>Qualifications</a:t>
            </a:r>
            <a:endParaRPr lang="en-US" sz="3800" b="1" dirty="0">
              <a:highlight>
                <a:srgbClr val="FFFF00"/>
              </a:highligh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6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latin typeface="Garamond" pitchFamily="18" charset="0"/>
              </a:rPr>
              <a:t>Term of RFP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154373"/>
            <a:ext cx="8229600" cy="443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ts val="100"/>
              </a:spcBef>
            </a:pPr>
            <a:r>
              <a:rPr lang="en-US" sz="2800" dirty="0">
                <a:latin typeface="Garamond" panose="02020404030301010803" pitchFamily="18" charset="0"/>
              </a:rPr>
              <a:t>Contract Term</a:t>
            </a:r>
          </a:p>
          <a:p>
            <a:pPr marL="0" lvl="0" indent="0">
              <a:spcBef>
                <a:spcPts val="100"/>
              </a:spcBef>
              <a:buNone/>
            </a:pPr>
            <a:endParaRPr lang="en-US" sz="2200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sz="2200" dirty="0">
                <a:latin typeface="Garamond" panose="02020404030301010803" pitchFamily="18" charset="0"/>
              </a:rPr>
              <a:t>The term of the contract shall be for the implementation period and 6 months of post-implementation support as defined in the Cost Proposal.  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sz="2200" dirty="0">
              <a:latin typeface="Garamond" panose="02020404030301010803" pitchFamily="18" charset="0"/>
            </a:endParaRPr>
          </a:p>
          <a:p>
            <a:pPr lvl="1">
              <a:spcBef>
                <a:spcPts val="100"/>
              </a:spcBef>
            </a:pPr>
            <a:r>
              <a:rPr lang="en-US" sz="2200" dirty="0">
                <a:latin typeface="Garamond" panose="02020404030301010803" pitchFamily="18" charset="0"/>
              </a:rPr>
              <a:t>Given the critical future support dates affecting both the  PeopleSoft HCM 9.1 and GEAC Payroll systems, it should be concluded that an implementation period exceeding 30 months could be problematic.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400" dirty="0">
              <a:latin typeface="Garamond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49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2123</Words>
  <Application>Microsoft Office PowerPoint</Application>
  <PresentationFormat>On-screen Show (4:3)</PresentationFormat>
  <Paragraphs>411</Paragraphs>
  <Slides>34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Courier</vt:lpstr>
      <vt:lpstr>Garamond</vt:lpstr>
      <vt:lpstr>Times New Roman</vt:lpstr>
      <vt:lpstr>Office Theme</vt:lpstr>
      <vt:lpstr> Indiana Department of Administration  On Behalf Of: Indiana’s Auditor of State (AOS), State Personnel Department (SPD) and the Indiana Office of Technology (IOT)  Request for Proposal 19-105 Modernize the Human Resources and Payroll Business Processes and Technologies  Pre-Proposal Conference  June 25, 2019 10:00 AM  Mark Hempel</vt:lpstr>
      <vt:lpstr>Agenda</vt:lpstr>
      <vt:lpstr>General Information</vt:lpstr>
      <vt:lpstr> Key Dates </vt:lpstr>
      <vt:lpstr>Team Introductions</vt:lpstr>
      <vt:lpstr>Purpose of the RFP</vt:lpstr>
      <vt:lpstr>Mandatory Respondent Qualifications</vt:lpstr>
      <vt:lpstr>Mandatory Respondent Qualifications</vt:lpstr>
      <vt:lpstr>Term of RFP</vt:lpstr>
      <vt:lpstr>Business Proposal (Attachment E)</vt:lpstr>
      <vt:lpstr>Technical Proposal (Attachment F)</vt:lpstr>
      <vt:lpstr>Cost Proposal (Attachment D)</vt:lpstr>
      <vt:lpstr>Proposal Preparation</vt:lpstr>
      <vt:lpstr>Proposal Preparation</vt:lpstr>
      <vt:lpstr>Proposal Evaluation</vt:lpstr>
      <vt:lpstr>Minority and Women’s Business Enterprises</vt:lpstr>
      <vt:lpstr>Minority and Women’s Business Enterprises</vt:lpstr>
      <vt:lpstr>PowerPoint Presentation</vt:lpstr>
      <vt:lpstr>Minority and Women’s Business Enterprises</vt:lpstr>
      <vt:lpstr>Minority and Women’s Business Enterprises</vt:lpstr>
      <vt:lpstr>PowerPoint Presentation</vt:lpstr>
      <vt:lpstr>Minority and Women’s Business Enterprises</vt:lpstr>
      <vt:lpstr>Minority and Women’s Business Enterprises</vt:lpstr>
      <vt:lpstr>Indiana Veteran Owned Small Business</vt:lpstr>
      <vt:lpstr>PowerPoint Presentation</vt:lpstr>
      <vt:lpstr>Indiana Veteran Owned Small Business</vt:lpstr>
      <vt:lpstr>Indiana Veteran Owned Small Business</vt:lpstr>
      <vt:lpstr>PowerPoint Presentation</vt:lpstr>
      <vt:lpstr>Indiana Veteran Owned Small Business</vt:lpstr>
      <vt:lpstr>Indiana Veteran Owned Small Business</vt:lpstr>
      <vt:lpstr>IDOA Subcontractor Scoring</vt:lpstr>
      <vt:lpstr>Subcontractor Compliance</vt:lpstr>
      <vt:lpstr>Additional Information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jhelmer</dc:creator>
  <cp:lastModifiedBy>Cooper, Sean</cp:lastModifiedBy>
  <cp:revision>131</cp:revision>
  <dcterms:created xsi:type="dcterms:W3CDTF">2013-01-16T19:20:36Z</dcterms:created>
  <dcterms:modified xsi:type="dcterms:W3CDTF">2019-06-26T14:55:59Z</dcterms:modified>
</cp:coreProperties>
</file>